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8" r:id="rId3"/>
    <p:sldId id="260" r:id="rId4"/>
    <p:sldId id="257" r:id="rId5"/>
    <p:sldId id="292" r:id="rId6"/>
    <p:sldId id="261" r:id="rId7"/>
    <p:sldId id="272" r:id="rId8"/>
    <p:sldId id="265" r:id="rId9"/>
    <p:sldId id="264" r:id="rId10"/>
    <p:sldId id="262" r:id="rId11"/>
    <p:sldId id="263" r:id="rId12"/>
    <p:sldId id="259" r:id="rId13"/>
    <p:sldId id="297" r:id="rId14"/>
    <p:sldId id="298" r:id="rId15"/>
    <p:sldId id="291" r:id="rId16"/>
    <p:sldId id="266" r:id="rId17"/>
    <p:sldId id="282" r:id="rId18"/>
    <p:sldId id="267" r:id="rId19"/>
    <p:sldId id="269" r:id="rId20"/>
    <p:sldId id="271" r:id="rId21"/>
    <p:sldId id="283" r:id="rId22"/>
    <p:sldId id="29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6" r:id="rId31"/>
    <p:sldId id="287" r:id="rId32"/>
    <p:sldId id="288" r:id="rId33"/>
    <p:sldId id="289" r:id="rId34"/>
    <p:sldId id="294" r:id="rId35"/>
    <p:sldId id="284" r:id="rId36"/>
    <p:sldId id="270" r:id="rId37"/>
    <p:sldId id="281" r:id="rId38"/>
    <p:sldId id="290" r:id="rId39"/>
    <p:sldId id="273" r:id="rId40"/>
    <p:sldId id="285" r:id="rId41"/>
    <p:sldId id="295" r:id="rId42"/>
    <p:sldId id="296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714"/>
    <a:srgbClr val="A5A5A5"/>
    <a:srgbClr val="7C7C7C"/>
    <a:srgbClr val="181717"/>
    <a:srgbClr val="7F7F7F"/>
    <a:srgbClr val="595959"/>
    <a:srgbClr val="C83269"/>
    <a:srgbClr val="0A699F"/>
    <a:srgbClr val="088274"/>
    <a:srgbClr val="329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1909" autoAdjust="0"/>
  </p:normalViewPr>
  <p:slideViewPr>
    <p:cSldViewPr snapToGrid="0">
      <p:cViewPr>
        <p:scale>
          <a:sx n="87" d="100"/>
          <a:sy n="87" d="100"/>
        </p:scale>
        <p:origin x="1377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10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4" Type="http://schemas.openxmlformats.org/officeDocument/2006/relationships/image" Target="../media/image6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B902-6A4D-415B-969B-C21A494117A1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5DB19-2400-4734-B199-499D50F18E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64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NTU RGB+D des Rapid Rich </a:t>
            </a:r>
            <a:r>
              <a:rPr lang="de-DE" dirty="0" err="1"/>
              <a:t>Object</a:t>
            </a:r>
            <a:r>
              <a:rPr lang="de-DE" dirty="0"/>
              <a:t> Search Labs </a:t>
            </a:r>
          </a:p>
          <a:p>
            <a:endParaRPr lang="de-DE" dirty="0"/>
          </a:p>
          <a:p>
            <a:r>
              <a:rPr lang="de-DE" dirty="0"/>
              <a:t>Ausgewählt auf Grund der bereits vorhandenen Skelet Daten</a:t>
            </a:r>
          </a:p>
          <a:p>
            <a:endParaRPr lang="de-DE" dirty="0"/>
          </a:p>
          <a:p>
            <a:r>
              <a:rPr lang="de-DE" dirty="0"/>
              <a:t>Alle Drei Klassen haben eine Interaktion mit einem Smartphone</a:t>
            </a:r>
          </a:p>
          <a:p>
            <a:endParaRPr lang="de-DE" dirty="0"/>
          </a:p>
          <a:p>
            <a:r>
              <a:rPr lang="de-DE" dirty="0"/>
              <a:t>Klassen innerhalb der Rest-Klasse alle relativ ähnlich zu anderen Aktionen – erschwert das Klassifizieren</a:t>
            </a:r>
          </a:p>
          <a:p>
            <a:endParaRPr lang="de-DE" dirty="0"/>
          </a:p>
          <a:p>
            <a:r>
              <a:rPr lang="de-DE" dirty="0"/>
              <a:t>Es werden nicht die hier abgebildeten RGB Daten genutzt sondern die Skelett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236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94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2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54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80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Ähnliche Menge an Parametern</a:t>
            </a:r>
          </a:p>
          <a:p>
            <a:endParaRPr lang="de-DE" dirty="0"/>
          </a:p>
          <a:p>
            <a:r>
              <a:rPr lang="de-DE" dirty="0"/>
              <a:t>RNN: insgesamt größte Probleme mit Phone </a:t>
            </a:r>
            <a:r>
              <a:rPr lang="de-DE" dirty="0" err="1"/>
              <a:t>call</a:t>
            </a:r>
            <a:r>
              <a:rPr lang="de-DE" dirty="0"/>
              <a:t> und Rest-Klasse</a:t>
            </a:r>
          </a:p>
          <a:p>
            <a:endParaRPr lang="de-DE" dirty="0"/>
          </a:p>
          <a:p>
            <a:r>
              <a:rPr lang="de-DE" dirty="0"/>
              <a:t>CNN nur mit Rest-Klasse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34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1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r>
              <a:rPr lang="de-DE" dirty="0"/>
              <a:t>: </a:t>
            </a:r>
            <a:r>
              <a:rPr lang="de-DE" dirty="0" err="1"/>
              <a:t>train_test_split</a:t>
            </a:r>
            <a:r>
              <a:rPr lang="de-DE" dirty="0"/>
              <a:t>(): </a:t>
            </a:r>
          </a:p>
          <a:p>
            <a:r>
              <a:rPr lang="de-DE" dirty="0"/>
              <a:t>Gewährleistet dass wir immer die gleich Einteilung haben + </a:t>
            </a:r>
            <a:r>
              <a:rPr lang="de-DE" dirty="0" err="1"/>
              <a:t>stratify</a:t>
            </a:r>
            <a:r>
              <a:rPr lang="de-DE" dirty="0"/>
              <a:t>: gleich Verteilung der Klassen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01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Gelenkdaten werden 1-dimensional gemacht, nötig um von RNN erkannt zu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28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Skelet wird auf den Nacken zentriert</a:t>
            </a:r>
          </a:p>
          <a:p>
            <a:endParaRPr lang="de-DE" dirty="0"/>
          </a:p>
          <a:p>
            <a:r>
              <a:rPr lang="de-DE" dirty="0"/>
              <a:t>Mit Rotationsmatrix: </a:t>
            </a:r>
          </a:p>
          <a:p>
            <a:r>
              <a:rPr lang="de-DE" dirty="0"/>
              <a:t>Wirbelsäule parallel zu Z-Achse</a:t>
            </a:r>
          </a:p>
          <a:p>
            <a:r>
              <a:rPr lang="de-DE" dirty="0"/>
              <a:t>Schultern parallel zur X-Achse</a:t>
            </a:r>
          </a:p>
          <a:p>
            <a:endParaRPr lang="de-DE" dirty="0"/>
          </a:p>
          <a:p>
            <a:r>
              <a:rPr lang="de-DE" dirty="0"/>
              <a:t>Auf Basis des ersten Frames </a:t>
            </a:r>
            <a:r>
              <a:rPr lang="de-DE" dirty="0">
                <a:sym typeface="Wingdings" panose="05000000000000000000" pitchFamily="2" charset="2"/>
              </a:rPr>
              <a:t> Rotation im Körper bleiben vorhanden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5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170 </a:t>
            </a:r>
            <a:r>
              <a:rPr lang="de-DE" dirty="0">
                <a:sym typeface="Wingdings" panose="05000000000000000000" pitchFamily="2" charset="2"/>
              </a:rPr>
              <a:t> Sequenzlänge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Adam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71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ROC 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4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 Netze konvergieren gleich schnell, deswegen nur Endwert interessant.</a:t>
            </a:r>
          </a:p>
          <a:p>
            <a:endParaRPr lang="de-DE" dirty="0"/>
          </a:p>
          <a:p>
            <a:r>
              <a:rPr lang="de-DE" dirty="0" err="1"/>
              <a:t>Fillup</a:t>
            </a:r>
            <a:r>
              <a:rPr lang="de-DE" dirty="0"/>
              <a:t> besser als </a:t>
            </a:r>
            <a:r>
              <a:rPr lang="de-DE" dirty="0" err="1"/>
              <a:t>Sliding</a:t>
            </a:r>
            <a:r>
              <a:rPr lang="de-DE" dirty="0"/>
              <a:t>:</a:t>
            </a:r>
          </a:p>
          <a:p>
            <a:r>
              <a:rPr lang="de-DE" dirty="0"/>
              <a:t>Vermutlich weil die Sequenzen in der </a:t>
            </a:r>
            <a:r>
              <a:rPr lang="de-DE" dirty="0" err="1"/>
              <a:t>Sliding</a:t>
            </a:r>
            <a:r>
              <a:rPr lang="de-DE" dirty="0"/>
              <a:t> Methode zu kurz sind um alle Aktionen abbilden zu können </a:t>
            </a:r>
            <a:r>
              <a:rPr lang="de-DE" dirty="0">
                <a:sym typeface="Wingdings" panose="05000000000000000000" pitchFamily="2" charset="2"/>
              </a:rPr>
              <a:t> könnte man noch experimentieren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41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Kleinere Netze sind besser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047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Precision</a:t>
            </a:r>
            <a:r>
              <a:rPr lang="de-DE" dirty="0"/>
              <a:t>: Anteil der Vorhersagen richtig</a:t>
            </a:r>
          </a:p>
          <a:p>
            <a:endParaRPr lang="de-DE" dirty="0"/>
          </a:p>
          <a:p>
            <a:r>
              <a:rPr lang="de-DE" b="1" dirty="0"/>
              <a:t>Recall</a:t>
            </a:r>
            <a:r>
              <a:rPr lang="de-DE" dirty="0"/>
              <a:t>: Wie viel Prozent der Klasse richtig vorhergesagt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5DB19-2400-4734-B199-499D50F18ED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83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BD208-E0CC-40A4-B485-D7F29FBA8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E2EC47-0BFA-4A53-9D81-CC5AD203D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64174C-7EC6-4876-A794-EFBA3C5B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5FE86-4DE1-4A77-89B4-46733BD5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7E311B-73CA-42D4-A5AF-54D0B76D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4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6A311-0578-4982-AD96-E5309B7E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1515F5-5F10-4F61-894D-AE6EF79DE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804596-C7A1-4FB3-9BC0-A8208BB0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9E2152-EF40-4F41-83AC-94D70E43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74FEDC-65B7-49FF-BE18-079CAAA6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22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C48D66-4D7E-49E6-B51D-23027FBD5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9A6AAC-66DF-4A45-8B4C-2A3A60E6A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F582E5-7A7C-4D97-A3C2-F03A3023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917DD5-42A5-48AC-9BCE-42A1297A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7D9572-05CD-49B6-93DA-4BCBB962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03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7CBFB-3389-42F6-A7C0-BAEEB7EB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F1E21-FC69-4367-940D-1157827B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B211B3-AABD-46F2-9B2C-F913CCC2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C38F5A-8156-4AA3-9A2D-48D0119C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E4E0B6-4D80-452B-A63C-5E09AB82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C9F2F53-E53E-4EEC-AD48-6F7EFE771BDA}"/>
              </a:ext>
            </a:extLst>
          </p:cNvPr>
          <p:cNvCxnSpPr>
            <a:cxnSpLocks/>
          </p:cNvCxnSpPr>
          <p:nvPr userDrawn="1"/>
        </p:nvCxnSpPr>
        <p:spPr>
          <a:xfrm>
            <a:off x="393291" y="803939"/>
            <a:ext cx="11405419" cy="0"/>
          </a:xfrm>
          <a:prstGeom prst="line">
            <a:avLst/>
          </a:prstGeom>
          <a:ln w="47625" cap="flat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1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0BC83-62FF-4A1F-9011-ED3F57A9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B2FF74-04BC-4090-9E82-7C17AAF8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289391-B763-46A0-82E3-77049A67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6C05C6-1AAA-4C17-B3F6-E7D98F42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4B2C3B-D299-45CC-9F8B-99C21E0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34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F916F-34D9-4592-9643-9E0186BC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1432AC-9ADD-4BE2-B6B9-9A56873A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6B05A7-5E79-4813-A36C-5B9774F90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E4FE57-C3F7-4AC8-B854-06067B37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EEB0A-87A2-4045-AF46-1BEBBE78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8EE5D7-BE86-4F78-9C87-8566F7FF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29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6EFED-0757-4D5C-84EB-8F69C3E6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DEF0F4-2C95-4DE9-AF8E-5DF9559C2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468537-29ED-4747-9F6B-873776D63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866F9A3-01EA-44EB-A56B-50C2BCAAE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E2A025-283A-4959-96CE-D19AB25CA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002D8E-4BD6-439A-9AC2-5FE14CB3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EA7221-D035-40C9-A7B3-D739D9F8B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495A5A3-2A30-48AF-9A41-BCCAE5AF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30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4DAF6-C0C9-47F9-BF4F-DBBE152A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D90935-FF7C-4146-9514-57A42368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32789-074B-4C9A-9AA4-5289F2BE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0229B-D710-4FBD-AD7A-8B213BF4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6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8984DC-A0B6-496C-94A7-E9FC1471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4FFEFC-1B64-44F4-A2AA-9F5AB8BA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61FC2A-A9B5-4D9C-B184-733ECC7F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88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1E542-27CE-482C-87E6-D9BB1812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B44C6-A556-44CE-87E0-8AE0FCAD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9F8F4C-84A5-414C-A779-C40794C5D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983F23-09D6-471D-A311-4CB9CA58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CB05BD-4FF5-414A-A4E9-A5B1940A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4ACBB0-F8D6-4E94-A673-0ADEC2FF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57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503DF-A8F5-4DC7-B26F-FBE82638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D1142A-7B63-4138-8AD2-9B7F9B9E3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464066-E28C-4739-AA02-77056AE13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FF6A0F-33A2-4C09-9619-F65EBF34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39D3F0-1F25-4E9B-B1E4-5A7039C7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A5C3F4-F3FC-425F-9E2A-0371D367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0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29F670-79FE-4DC8-A868-F24E7319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9E34-722A-42D2-B2EC-FA33D77CF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05BFF-B51B-4C68-8098-95B0C4096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533DD-123D-4011-B673-BA80126DCD2F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E35D38-A861-4F95-B163-4CCF99C6F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76342C-5AAE-4132-8DB4-1A4E1ABAA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02F5E-5526-4804-881A-4F101CC3C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39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mp4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svg"/><Relationship Id="rId4" Type="http://schemas.openxmlformats.org/officeDocument/2006/relationships/video" Target="../media/media5.mp4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Excel_Worksheet7.xlsx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0.xlsx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9.xlsx"/><Relationship Id="rId11" Type="http://schemas.openxmlformats.org/officeDocument/2006/relationships/image" Target="../media/image65.emf"/><Relationship Id="rId5" Type="http://schemas.openxmlformats.org/officeDocument/2006/relationships/image" Target="../media/image62.emf"/><Relationship Id="rId10" Type="http://schemas.openxmlformats.org/officeDocument/2006/relationships/package" Target="../embeddings/Microsoft_Excel_Worksheet11.xlsx"/><Relationship Id="rId4" Type="http://schemas.openxmlformats.org/officeDocument/2006/relationships/package" Target="../embeddings/Microsoft_Excel_Worksheet8.xlsx"/><Relationship Id="rId9" Type="http://schemas.openxmlformats.org/officeDocument/2006/relationships/image" Target="../media/image6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Excel_Worksheet13.xlsx"/><Relationship Id="rId5" Type="http://schemas.openxmlformats.org/officeDocument/2006/relationships/image" Target="../media/image53.emf"/><Relationship Id="rId4" Type="http://schemas.openxmlformats.org/officeDocument/2006/relationships/package" Target="../embeddings/Microsoft_Excel_Worksheet12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14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12.png"/><Relationship Id="rId5" Type="http://schemas.microsoft.com/office/2007/relationships/media" Target="../media/media3.avi"/><Relationship Id="rId10" Type="http://schemas.microsoft.com/office/2007/relationships/hdphoto" Target="../media/hdphoto1.wdp"/><Relationship Id="rId4" Type="http://schemas.openxmlformats.org/officeDocument/2006/relationships/video" Target="../media/media2.avi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CEE62-0499-4BA9-B23A-B56F26DE1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Neue Haas Grotesk Text Pro Medi" panose="020B0604020202020204" pitchFamily="34" charset="0"/>
                <a:cs typeface="Aharoni" panose="02010803020104030203" pitchFamily="2" charset="-79"/>
              </a:rPr>
              <a:t>Projektarbeit 1 + 2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11A2D-3874-4AF9-8370-298BB7C7E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Miro Göttler, Pol </a:t>
            </a:r>
            <a:r>
              <a:rPr lang="de-DE" dirty="0" err="1"/>
              <a:t>Zeimet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946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19B8908-7A1D-44C8-A141-D68B5329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58D38-A989-470E-8AA8-B4BDDA860CD1}"/>
              </a:ext>
            </a:extLst>
          </p:cNvPr>
          <p:cNvGrpSpPr/>
          <p:nvPr/>
        </p:nvGrpSpPr>
        <p:grpSpPr>
          <a:xfrm>
            <a:off x="3269191" y="1658230"/>
            <a:ext cx="5653617" cy="1829595"/>
            <a:chOff x="867833" y="1980405"/>
            <a:chExt cx="5653617" cy="1829595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3F9E28C9-DFFA-4227-B0D3-6217973C3673}"/>
                </a:ext>
              </a:extLst>
            </p:cNvPr>
            <p:cNvGrpSpPr/>
            <p:nvPr/>
          </p:nvGrpSpPr>
          <p:grpSpPr>
            <a:xfrm>
              <a:off x="867833" y="1980405"/>
              <a:ext cx="5653617" cy="1829595"/>
              <a:chOff x="867833" y="1980405"/>
              <a:chExt cx="5653617" cy="1829595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7D8A1462-90A1-4BD8-92FA-AA85BFDFC7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33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717B85F4-200B-480E-AC17-71FE5C70B2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2751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5D7398CB-8266-4DC0-8206-D49C3BFEE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201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F052CA55-19E7-45AE-84B7-A00C3D6AA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50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52822E4-6765-4509-8CA8-97223E3B0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02101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E5A780B-9E1D-4E35-B423-D54E11799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8550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84D2F056-7917-44F5-88B6-21C7CC77C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15001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C58504E3-1D34-4083-9198-2A1316DB1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1450" y="1980405"/>
                <a:ext cx="0" cy="182959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1926C25A-4CEC-4E10-A5ED-08178B9EA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833" y="3810000"/>
                <a:ext cx="5653617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7380AB39-2011-41BE-AC71-984C70E43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833" y="1980405"/>
                <a:ext cx="5653617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1FB775B-E64D-4618-B1A3-D989D8395F2A}"/>
                </a:ext>
              </a:extLst>
            </p:cNvPr>
            <p:cNvSpPr/>
            <p:nvPr/>
          </p:nvSpPr>
          <p:spPr>
            <a:xfrm>
              <a:off x="876300" y="2106083"/>
              <a:ext cx="5511800" cy="35983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151 Frames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044D4190-0FF9-4C17-B2BC-4B9B52EFB4E0}"/>
                </a:ext>
              </a:extLst>
            </p:cNvPr>
            <p:cNvSpPr/>
            <p:nvPr/>
          </p:nvSpPr>
          <p:spPr>
            <a:xfrm>
              <a:off x="876301" y="2881311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4F7C3173-1E4F-451C-A051-013C325ED66D}"/>
                </a:ext>
              </a:extLst>
            </p:cNvPr>
            <p:cNvSpPr/>
            <p:nvPr/>
          </p:nvSpPr>
          <p:spPr>
            <a:xfrm>
              <a:off x="2489201" y="2881311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998612C-5846-4385-8865-9612398B6ABA}"/>
                </a:ext>
              </a:extLst>
            </p:cNvPr>
            <p:cNvSpPr/>
            <p:nvPr/>
          </p:nvSpPr>
          <p:spPr>
            <a:xfrm>
              <a:off x="4102101" y="2881311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C1A0F09-042F-48E2-AEE2-C0BFE44F4ABA}"/>
                </a:ext>
              </a:extLst>
            </p:cNvPr>
            <p:cNvSpPr/>
            <p:nvPr/>
          </p:nvSpPr>
          <p:spPr>
            <a:xfrm>
              <a:off x="1682751" y="3296706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86F89698-2006-4755-82E0-8F7920F5A090}"/>
                </a:ext>
              </a:extLst>
            </p:cNvPr>
            <p:cNvSpPr/>
            <p:nvPr/>
          </p:nvSpPr>
          <p:spPr>
            <a:xfrm>
              <a:off x="3295650" y="3296706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D1A23A7D-B04D-4932-BCD6-048E78BB84ED}"/>
                </a:ext>
              </a:extLst>
            </p:cNvPr>
            <p:cNvSpPr/>
            <p:nvPr/>
          </p:nvSpPr>
          <p:spPr>
            <a:xfrm>
              <a:off x="4908548" y="3289829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 Frames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592A472-89F8-4832-8127-D973FAA1494A}"/>
              </a:ext>
            </a:extLst>
          </p:cNvPr>
          <p:cNvGrpSpPr/>
          <p:nvPr/>
        </p:nvGrpSpPr>
        <p:grpSpPr>
          <a:xfrm>
            <a:off x="1489113" y="4723846"/>
            <a:ext cx="4336264" cy="1197270"/>
            <a:chOff x="7855732" y="1789162"/>
            <a:chExt cx="4336264" cy="1197270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2CD0A6A-90F0-469A-9532-724DB5B6A2CC}"/>
                </a:ext>
              </a:extLst>
            </p:cNvPr>
            <p:cNvSpPr/>
            <p:nvPr/>
          </p:nvSpPr>
          <p:spPr>
            <a:xfrm>
              <a:off x="7855732" y="1789162"/>
              <a:ext cx="4270199" cy="119727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8644EB89-F861-4FA4-ACE5-161CA70B8943}"/>
                </a:ext>
              </a:extLst>
            </p:cNvPr>
            <p:cNvSpPr/>
            <p:nvPr/>
          </p:nvSpPr>
          <p:spPr>
            <a:xfrm>
              <a:off x="8145923" y="2395443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FA7B2A59-48D8-447C-AE98-7D48D493760E}"/>
                </a:ext>
              </a:extLst>
            </p:cNvPr>
            <p:cNvSpPr/>
            <p:nvPr/>
          </p:nvSpPr>
          <p:spPr>
            <a:xfrm>
              <a:off x="8145922" y="2395442"/>
              <a:ext cx="1437217" cy="35983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41 Frames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07DE39A-05C1-424E-B676-F606E058355B}"/>
                </a:ext>
              </a:extLst>
            </p:cNvPr>
            <p:cNvSpPr txBox="1"/>
            <p:nvPr/>
          </p:nvSpPr>
          <p:spPr>
            <a:xfrm>
              <a:off x="8089900" y="1874736"/>
              <a:ext cx="396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vier oder weniger Frames zu kurz: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423ADBD-5F1A-4ED0-946E-3A58471AAF35}"/>
                </a:ext>
              </a:extLst>
            </p:cNvPr>
            <p:cNvSpPr txBox="1"/>
            <p:nvPr/>
          </p:nvSpPr>
          <p:spPr>
            <a:xfrm>
              <a:off x="9862349" y="2382509"/>
              <a:ext cx="23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>
                      <a:lumMod val="65000"/>
                    </a:schemeClr>
                  </a:solidFill>
                </a:rPr>
                <a:t>Standbilder anfügen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5EFA80B-C8FE-4632-A88D-7E470170A76B}"/>
                </a:ext>
              </a:extLst>
            </p:cNvPr>
            <p:cNvSpPr txBox="1"/>
            <p:nvPr/>
          </p:nvSpPr>
          <p:spPr>
            <a:xfrm>
              <a:off x="9532072" y="2395441"/>
              <a:ext cx="267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440C959-147C-4F18-9DCC-B7E4126B173D}"/>
              </a:ext>
            </a:extLst>
          </p:cNvPr>
          <p:cNvGrpSpPr/>
          <p:nvPr/>
        </p:nvGrpSpPr>
        <p:grpSpPr>
          <a:xfrm>
            <a:off x="6432688" y="4731493"/>
            <a:ext cx="4270199" cy="1197264"/>
            <a:chOff x="7855732" y="3241144"/>
            <a:chExt cx="4270199" cy="1197264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F9F2731A-D665-45A1-8578-297E615543DB}"/>
                </a:ext>
              </a:extLst>
            </p:cNvPr>
            <p:cNvSpPr txBox="1"/>
            <p:nvPr/>
          </p:nvSpPr>
          <p:spPr>
            <a:xfrm>
              <a:off x="8053871" y="3273347"/>
              <a:ext cx="396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mehr als vier Frames zu kurz:</a:t>
              </a:r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3F1C2820-E54B-40A3-98DF-8C085A861106}"/>
                </a:ext>
              </a:extLst>
            </p:cNvPr>
            <p:cNvSpPr/>
            <p:nvPr/>
          </p:nvSpPr>
          <p:spPr>
            <a:xfrm>
              <a:off x="8145922" y="3813634"/>
              <a:ext cx="1612900" cy="3598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586D2A67-8139-4E2F-AEB6-F86DC87F6473}"/>
                </a:ext>
              </a:extLst>
            </p:cNvPr>
            <p:cNvSpPr/>
            <p:nvPr/>
          </p:nvSpPr>
          <p:spPr>
            <a:xfrm>
              <a:off x="8145922" y="3813633"/>
              <a:ext cx="1393478" cy="35983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37 Frames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C9AFFF1-4B84-452D-823F-21E345A96BC7}"/>
                </a:ext>
              </a:extLst>
            </p:cNvPr>
            <p:cNvSpPr txBox="1"/>
            <p:nvPr/>
          </p:nvSpPr>
          <p:spPr>
            <a:xfrm>
              <a:off x="9862349" y="3797486"/>
              <a:ext cx="215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Sequenz Löschen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A0FE0B0C-1D2D-44B2-8AEF-AC4F3B7B1B2C}"/>
                </a:ext>
              </a:extLst>
            </p:cNvPr>
            <p:cNvSpPr/>
            <p:nvPr/>
          </p:nvSpPr>
          <p:spPr>
            <a:xfrm>
              <a:off x="7855732" y="3241144"/>
              <a:ext cx="4270199" cy="11972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B976F7FD-CFA3-439D-9126-652B68B7DFBF}"/>
              </a:ext>
            </a:extLst>
          </p:cNvPr>
          <p:cNvSpPr txBox="1"/>
          <p:nvPr/>
        </p:nvSpPr>
        <p:spPr>
          <a:xfrm>
            <a:off x="4475798" y="4064381"/>
            <a:ext cx="311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Die letzte Sequenz ist …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CC860E7-83A9-48AE-A4B2-EF910003CAB6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1736181" y="2373105"/>
            <a:ext cx="225920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leichschenkliges Dreieck 18">
            <a:extLst>
              <a:ext uri="{FF2B5EF4-FFF2-40B4-BE49-F238E27FC236}">
                <a16:creationId xmlns:a16="http://schemas.microsoft.com/office/drawing/2014/main" id="{CD86E910-94DC-450D-8AD4-4B73991F4B33}"/>
              </a:ext>
            </a:extLst>
          </p:cNvPr>
          <p:cNvSpPr/>
          <p:nvPr/>
        </p:nvSpPr>
        <p:spPr>
          <a:xfrm rot="5400000">
            <a:off x="3981475" y="2328764"/>
            <a:ext cx="116498" cy="886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Gleichschenkliges Dreieck 48">
            <a:extLst>
              <a:ext uri="{FF2B5EF4-FFF2-40B4-BE49-F238E27FC236}">
                <a16:creationId xmlns:a16="http://schemas.microsoft.com/office/drawing/2014/main" id="{AA0B13E6-7B0F-4335-BF49-3096F10D99CA}"/>
              </a:ext>
            </a:extLst>
          </p:cNvPr>
          <p:cNvSpPr/>
          <p:nvPr/>
        </p:nvSpPr>
        <p:spPr>
          <a:xfrm rot="16200000">
            <a:off x="3255283" y="2325087"/>
            <a:ext cx="116498" cy="886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CF3D90D-DAE8-4889-AD42-008158918AA7}"/>
              </a:ext>
            </a:extLst>
          </p:cNvPr>
          <p:cNvSpPr txBox="1"/>
          <p:nvPr/>
        </p:nvSpPr>
        <p:spPr>
          <a:xfrm>
            <a:off x="1632498" y="1974711"/>
            <a:ext cx="1259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>
                    <a:lumMod val="85000"/>
                  </a:schemeClr>
                </a:solidFill>
              </a:rPr>
              <a:t>Verschiebung um 22 Frames</a:t>
            </a:r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700B7BB-8382-4AE4-A082-921BCA5407C9}"/>
              </a:ext>
            </a:extLst>
          </p:cNvPr>
          <p:cNvCxnSpPr>
            <a:cxnSpLocks/>
            <a:stCxn id="8" idx="0"/>
            <a:endCxn id="38" idx="2"/>
          </p:cNvCxnSpPr>
          <p:nvPr/>
        </p:nvCxnSpPr>
        <p:spPr>
          <a:xfrm rot="5400000" flipH="1" flipV="1">
            <a:off x="6706510" y="2654535"/>
            <a:ext cx="736894" cy="208279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78C9538-BF85-4562-9F3D-1A54F1D4CB10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614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>
            <a:extLst>
              <a:ext uri="{FF2B5EF4-FFF2-40B4-BE49-F238E27FC236}">
                <a16:creationId xmlns:a16="http://schemas.microsoft.com/office/drawing/2014/main" id="{DB1D946E-5DA9-4745-A47C-A8A7DFF025BF}"/>
              </a:ext>
            </a:extLst>
          </p:cNvPr>
          <p:cNvSpPr/>
          <p:nvPr/>
        </p:nvSpPr>
        <p:spPr>
          <a:xfrm>
            <a:off x="414408" y="1590065"/>
            <a:ext cx="6770163" cy="21265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FB775B-E64D-4618-B1A3-D989D8395F2A}"/>
              </a:ext>
            </a:extLst>
          </p:cNvPr>
          <p:cNvSpPr/>
          <p:nvPr/>
        </p:nvSpPr>
        <p:spPr>
          <a:xfrm>
            <a:off x="1389805" y="1921401"/>
            <a:ext cx="5511800" cy="3598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151 Frames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19B8908-7A1D-44C8-A141-D68B5329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Fillup</a:t>
            </a:r>
            <a:r>
              <a:rPr lang="de-DE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mit </a:t>
            </a:r>
            <a:r>
              <a:rPr lang="de-DE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</a:t>
            </a:r>
            <a:r>
              <a:rPr lang="de-DE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-Zero-Padding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B9A7F9E1-8292-414E-B3C3-442BFD2974F7}"/>
              </a:ext>
            </a:extLst>
          </p:cNvPr>
          <p:cNvSpPr/>
          <p:nvPr/>
        </p:nvSpPr>
        <p:spPr>
          <a:xfrm>
            <a:off x="670005" y="2884485"/>
            <a:ext cx="6231600" cy="35983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586549A-4FC9-4455-B09F-572B23F2AAAE}"/>
              </a:ext>
            </a:extLst>
          </p:cNvPr>
          <p:cNvSpPr/>
          <p:nvPr/>
        </p:nvSpPr>
        <p:spPr>
          <a:xfrm>
            <a:off x="1389805" y="2884485"/>
            <a:ext cx="5511800" cy="3598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151 Frames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A7B624-791A-4619-B9FB-F80806F1CB6E}"/>
              </a:ext>
            </a:extLst>
          </p:cNvPr>
          <p:cNvSpPr txBox="1"/>
          <p:nvPr/>
        </p:nvSpPr>
        <p:spPr>
          <a:xfrm>
            <a:off x="3064016" y="3244318"/>
            <a:ext cx="144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170 Frames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15FA2A1-C67D-48CB-98CC-5E9B611ED1FB}"/>
              </a:ext>
            </a:extLst>
          </p:cNvPr>
          <p:cNvSpPr txBox="1"/>
          <p:nvPr/>
        </p:nvSpPr>
        <p:spPr>
          <a:xfrm>
            <a:off x="573883" y="2568719"/>
            <a:ext cx="160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Zero-Frames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2E50D637-9133-4386-AB5C-2FF6D8FD9FCF}"/>
              </a:ext>
            </a:extLst>
          </p:cNvPr>
          <p:cNvSpPr/>
          <p:nvPr/>
        </p:nvSpPr>
        <p:spPr>
          <a:xfrm>
            <a:off x="4668340" y="4852457"/>
            <a:ext cx="6951600" cy="3598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194 Frames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E35C28A-EEC8-4703-9914-0528A70A41A2}"/>
              </a:ext>
            </a:extLst>
          </p:cNvPr>
          <p:cNvSpPr/>
          <p:nvPr/>
        </p:nvSpPr>
        <p:spPr>
          <a:xfrm>
            <a:off x="4668437" y="5635624"/>
            <a:ext cx="6231600" cy="35983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170 Frames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D9C5F7B1-E5D0-4E96-AC3B-CC79E6EC8666}"/>
              </a:ext>
            </a:extLst>
          </p:cNvPr>
          <p:cNvSpPr/>
          <p:nvPr/>
        </p:nvSpPr>
        <p:spPr>
          <a:xfrm>
            <a:off x="10900038" y="5635624"/>
            <a:ext cx="719902" cy="35983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 descr="Abfall">
            <a:extLst>
              <a:ext uri="{FF2B5EF4-FFF2-40B4-BE49-F238E27FC236}">
                <a16:creationId xmlns:a16="http://schemas.microsoft.com/office/drawing/2014/main" id="{41B26059-5A27-4410-A971-D560E2569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532" y="5688083"/>
            <a:ext cx="254914" cy="254914"/>
          </a:xfrm>
          <a:prstGeom prst="rect">
            <a:avLst/>
          </a:prstGeom>
        </p:spPr>
      </p:pic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3B049EAC-D16D-4A8E-BAC9-D268FA085D7C}"/>
              </a:ext>
            </a:extLst>
          </p:cNvPr>
          <p:cNvCxnSpPr>
            <a:cxnSpLocks/>
          </p:cNvCxnSpPr>
          <p:nvPr/>
        </p:nvCxnSpPr>
        <p:spPr>
          <a:xfrm>
            <a:off x="10900037" y="4488048"/>
            <a:ext cx="0" cy="16346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Schere">
            <a:extLst>
              <a:ext uri="{FF2B5EF4-FFF2-40B4-BE49-F238E27FC236}">
                <a16:creationId xmlns:a16="http://schemas.microsoft.com/office/drawing/2014/main" id="{7415CBB4-3FCB-470E-B658-5CD170858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50271">
            <a:off x="10665946" y="4232184"/>
            <a:ext cx="511729" cy="511729"/>
          </a:xfrm>
          <a:prstGeom prst="rect">
            <a:avLst/>
          </a:prstGeom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4C62863E-6FCA-49C4-B893-532DC4AE85D9}"/>
              </a:ext>
            </a:extLst>
          </p:cNvPr>
          <p:cNvSpPr txBox="1"/>
          <p:nvPr/>
        </p:nvSpPr>
        <p:spPr>
          <a:xfrm>
            <a:off x="769197" y="2879736"/>
            <a:ext cx="62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EC39A78-E0BF-4605-9247-212D83DECF11}"/>
              </a:ext>
            </a:extLst>
          </p:cNvPr>
          <p:cNvSpPr txBox="1"/>
          <p:nvPr/>
        </p:nvSpPr>
        <p:spPr>
          <a:xfrm>
            <a:off x="2675458" y="1438315"/>
            <a:ext cx="22206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Zu kurze Sequenz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F0D170D-35EF-493F-B8C6-1EC16B30122B}"/>
              </a:ext>
            </a:extLst>
          </p:cNvPr>
          <p:cNvSpPr/>
          <p:nvPr/>
        </p:nvSpPr>
        <p:spPr>
          <a:xfrm>
            <a:off x="4561490" y="4190248"/>
            <a:ext cx="7216102" cy="20630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F24FA210-CCD5-4E8C-A1C7-A0587658711E}"/>
              </a:ext>
            </a:extLst>
          </p:cNvPr>
          <p:cNvSpPr txBox="1"/>
          <p:nvPr/>
        </p:nvSpPr>
        <p:spPr>
          <a:xfrm>
            <a:off x="7141779" y="4005582"/>
            <a:ext cx="22206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Zu lange Sequenz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69EF1B0-642B-4E18-8AFA-00E65365C78D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567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29" grpId="0" animBg="1"/>
      <p:bldP spid="27" grpId="0" animBg="1"/>
      <p:bldP spid="3" grpId="0"/>
      <p:bldP spid="33" grpId="0"/>
      <p:bldP spid="36" grpId="0" animBg="1"/>
      <p:bldP spid="38" grpId="0" animBg="1"/>
      <p:bldP spid="39" grpId="0" animBg="1"/>
      <p:bldP spid="50" grpId="0"/>
      <p:bldP spid="51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d_scatter_animated_play with phone">
            <a:hlinkClick r:id="" action="ppaction://media"/>
            <a:extLst>
              <a:ext uri="{FF2B5EF4-FFF2-40B4-BE49-F238E27FC236}">
                <a16:creationId xmlns:a16="http://schemas.microsoft.com/office/drawing/2014/main" id="{03BFB699-0A43-4EA5-826D-5720F15270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59711" y="1967245"/>
            <a:ext cx="3810000" cy="3810000"/>
          </a:xfrm>
          <a:prstGeom prst="rect">
            <a:avLst/>
          </a:prstGeom>
        </p:spPr>
      </p:pic>
      <p:pic>
        <p:nvPicPr>
          <p:cNvPr id="9" name="3d_scatter_animated_normalized play with phone">
            <a:hlinkClick r:id="" action="ppaction://media"/>
            <a:extLst>
              <a:ext uri="{FF2B5EF4-FFF2-40B4-BE49-F238E27FC236}">
                <a16:creationId xmlns:a16="http://schemas.microsoft.com/office/drawing/2014/main" id="{1E98B275-4BF6-4431-93E1-23A1D9AC47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2876" y="1967245"/>
            <a:ext cx="3810000" cy="381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4DA3A83-5B50-4D03-BFAD-40F9C78F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Normalisierung</a:t>
            </a:r>
          </a:p>
        </p:txBody>
      </p:sp>
      <p:pic>
        <p:nvPicPr>
          <p:cNvPr id="4" name="Grafik 3" descr="Pfeil nach unten">
            <a:extLst>
              <a:ext uri="{FF2B5EF4-FFF2-40B4-BE49-F238E27FC236}">
                <a16:creationId xmlns:a16="http://schemas.microsoft.com/office/drawing/2014/main" id="{29978CDB-1DA7-4EB3-886E-111FE3EA7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29093" y="3329205"/>
            <a:ext cx="914400" cy="9144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E91685-06BF-4146-9F44-B58F42496056}"/>
              </a:ext>
            </a:extLst>
          </p:cNvPr>
          <p:cNvSpPr/>
          <p:nvPr/>
        </p:nvSpPr>
        <p:spPr>
          <a:xfrm>
            <a:off x="1549101" y="1967245"/>
            <a:ext cx="3706010" cy="411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68370D-332B-4DDA-B46E-2B4A2713BD0C}"/>
              </a:ext>
            </a:extLst>
          </p:cNvPr>
          <p:cNvSpPr/>
          <p:nvPr/>
        </p:nvSpPr>
        <p:spPr>
          <a:xfrm>
            <a:off x="5529093" y="1967245"/>
            <a:ext cx="5083783" cy="411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B2F96-418B-4727-9E80-7A412F483D47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797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56212-CF0B-4686-916C-45C16015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LU" b="1" dirty="0"/>
              <a:t>Normalisierung der Daten</a:t>
            </a:r>
            <a:endParaRPr lang="de-L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0FC0B-6025-4B06-AEF2-451F4524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4978"/>
            <a:ext cx="10058400" cy="450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LU" sz="2400" dirty="0"/>
              <a:t>Als Versuch zum Vergleich zur Rotationsnormalisierung</a:t>
            </a:r>
          </a:p>
          <a:p>
            <a:r>
              <a:rPr lang="de-LU" sz="2400" dirty="0"/>
              <a:t>Übertragung der Gelenkpunkte in ein Körperkoordinatensystem.</a:t>
            </a:r>
          </a:p>
          <a:p>
            <a:r>
              <a:rPr lang="de-LU" sz="2400" dirty="0"/>
              <a:t>Als Basisvektoren dienen Hüfte und Wirbelsäule.</a:t>
            </a:r>
          </a:p>
          <a:p>
            <a:r>
              <a:rPr lang="de-LU" sz="2400" dirty="0"/>
              <a:t>Neuberechnung des Koordinatensystems in jedem Frame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D7C1FF-7B71-441B-8BE6-4E12C071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04.10.2020</a:t>
            </a:fld>
            <a:endParaRPr lang="en-US"/>
          </a:p>
        </p:txBody>
      </p:sp>
      <p:pic>
        <p:nvPicPr>
          <p:cNvPr id="9" name="normalized">
            <a:hlinkClick r:id="" action="ppaction://media"/>
            <a:extLst>
              <a:ext uri="{FF2B5EF4-FFF2-40B4-BE49-F238E27FC236}">
                <a16:creationId xmlns:a16="http://schemas.microsoft.com/office/drawing/2014/main" id="{82E36581-44B2-4C0D-9C6D-7469A491D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1525" y="3578661"/>
            <a:ext cx="3686690" cy="24577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39503-EC63-4E7B-A76C-E8D83D4F3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151" y="3578662"/>
            <a:ext cx="3505689" cy="24577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81F9F16-F94C-4CB6-8886-BEFCC0791EBF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094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56212-CF0B-4686-916C-45C16015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LU" b="1" dirty="0"/>
              <a:t>Normalisierung der Daten</a:t>
            </a:r>
            <a:endParaRPr lang="de-L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0FC0B-6025-4B06-AEF2-451F4524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4978"/>
            <a:ext cx="10058400" cy="450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LU" sz="2400" dirty="0"/>
              <a:t>Erweiterung der Normalisierung auf Körperkoordinatensystem:</a:t>
            </a:r>
          </a:p>
          <a:p>
            <a:r>
              <a:rPr lang="de-LU" sz="2400" dirty="0"/>
              <a:t>Körperkoordinatensystem wird nur im ersten Frame aufgestellt</a:t>
            </a:r>
          </a:p>
          <a:p>
            <a:r>
              <a:rPr lang="de-LU" sz="2400" dirty="0"/>
              <a:t>Folgeframes werden in Koordinatensystem des ersten Frame umgewandelt</a:t>
            </a:r>
          </a:p>
          <a:p>
            <a:r>
              <a:rPr lang="de-LU" sz="2400" dirty="0"/>
              <a:t>Erhalten der Räumlichen Bewegung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D7C1FF-7B71-441B-8BE6-4E12C071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04.10.2020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8E4278-9AA2-4D8A-BFF6-BD69731E2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42" y="3770351"/>
            <a:ext cx="3458058" cy="2457793"/>
          </a:xfrm>
          <a:prstGeom prst="rect">
            <a:avLst/>
          </a:prstGeom>
        </p:spPr>
      </p:pic>
      <p:pic>
        <p:nvPicPr>
          <p:cNvPr id="8" name="adv_normalized">
            <a:hlinkClick r:id="" action="ppaction://media"/>
            <a:extLst>
              <a:ext uri="{FF2B5EF4-FFF2-40B4-BE49-F238E27FC236}">
                <a16:creationId xmlns:a16="http://schemas.microsoft.com/office/drawing/2014/main" id="{22BDA1A2-B11D-414B-A93F-B4602529D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2534" y="3698861"/>
            <a:ext cx="3686690" cy="24577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154CEC-BDC5-46E3-8E56-1485998E7126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10634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A061F65-3153-4640-A5F9-C3AF1F64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Rekurrente Neuronale Netze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02659A-0D75-453E-A1CF-D61ED73C0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Netzarchitektur und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DA914EC-B0AB-4041-A0AE-8DD13B71867A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9546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E42C70-6027-4848-ACBC-3F49E63F2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87" y="1028850"/>
            <a:ext cx="3224893" cy="564356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E81C549-D367-4F5C-AD0D-08E7171301A6}"/>
              </a:ext>
            </a:extLst>
          </p:cNvPr>
          <p:cNvSpPr/>
          <p:nvPr/>
        </p:nvSpPr>
        <p:spPr>
          <a:xfrm>
            <a:off x="5146235" y="5618589"/>
            <a:ext cx="1903117" cy="370714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6302D9-8679-413F-A59E-9C67F325706A}"/>
              </a:ext>
            </a:extLst>
          </p:cNvPr>
          <p:cNvSpPr/>
          <p:nvPr/>
        </p:nvSpPr>
        <p:spPr>
          <a:xfrm>
            <a:off x="5146235" y="1718021"/>
            <a:ext cx="1903117" cy="36576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6A548F-05FD-4B93-8129-CEED127F3775}"/>
              </a:ext>
            </a:extLst>
          </p:cNvPr>
          <p:cNvSpPr/>
          <p:nvPr/>
        </p:nvSpPr>
        <p:spPr>
          <a:xfrm>
            <a:off x="5025166" y="2366929"/>
            <a:ext cx="2144688" cy="356206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CF54DF4-F43A-4B4F-BF6D-D7588F9A625B}"/>
              </a:ext>
            </a:extLst>
          </p:cNvPr>
          <p:cNvSpPr/>
          <p:nvPr/>
        </p:nvSpPr>
        <p:spPr>
          <a:xfrm>
            <a:off x="4517980" y="3020258"/>
            <a:ext cx="3155874" cy="356206"/>
          </a:xfrm>
          <a:prstGeom prst="rect">
            <a:avLst/>
          </a:prstGeom>
          <a:solidFill>
            <a:schemeClr val="accent6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76337B5-47E1-48B3-9743-6F66E3B48FCA}"/>
              </a:ext>
            </a:extLst>
          </p:cNvPr>
          <p:cNvSpPr/>
          <p:nvPr/>
        </p:nvSpPr>
        <p:spPr>
          <a:xfrm>
            <a:off x="4417518" y="1611846"/>
            <a:ext cx="3356964" cy="18268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58370A-91DA-46D0-9C40-A4326B383CB2}"/>
              </a:ext>
            </a:extLst>
          </p:cNvPr>
          <p:cNvSpPr/>
          <p:nvPr/>
        </p:nvSpPr>
        <p:spPr>
          <a:xfrm>
            <a:off x="5146235" y="3673586"/>
            <a:ext cx="1903117" cy="355853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0A3DE2-B4E5-40E8-945A-CD870143F210}"/>
              </a:ext>
            </a:extLst>
          </p:cNvPr>
          <p:cNvSpPr/>
          <p:nvPr/>
        </p:nvSpPr>
        <p:spPr>
          <a:xfrm>
            <a:off x="5025165" y="4313099"/>
            <a:ext cx="2144690" cy="370714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680476-A5B9-4C59-9BEA-2A73DBDDF748}"/>
              </a:ext>
            </a:extLst>
          </p:cNvPr>
          <p:cNvSpPr/>
          <p:nvPr/>
        </p:nvSpPr>
        <p:spPr>
          <a:xfrm>
            <a:off x="4517978" y="4965844"/>
            <a:ext cx="3155876" cy="370714"/>
          </a:xfrm>
          <a:prstGeom prst="rect">
            <a:avLst/>
          </a:prstGeom>
          <a:solidFill>
            <a:schemeClr val="accent6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A23298E-6E17-4AF4-BB56-C868D397FC26}"/>
              </a:ext>
            </a:extLst>
          </p:cNvPr>
          <p:cNvSpPr/>
          <p:nvPr/>
        </p:nvSpPr>
        <p:spPr>
          <a:xfrm>
            <a:off x="4417518" y="3544892"/>
            <a:ext cx="3356964" cy="18791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8F5AAD-2535-485B-8AB9-AAA72C16BEE0}"/>
              </a:ext>
            </a:extLst>
          </p:cNvPr>
          <p:cNvSpPr/>
          <p:nvPr/>
        </p:nvSpPr>
        <p:spPr>
          <a:xfrm>
            <a:off x="893521" y="3663672"/>
            <a:ext cx="1903117" cy="365767"/>
          </a:xfrm>
          <a:prstGeom prst="rect">
            <a:avLst/>
          </a:prstGeom>
          <a:solidFill>
            <a:schemeClr val="accent2">
              <a:alpha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LSTM Schichten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41129F0-4C00-4F4A-A2D7-C2182438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Netzstruktur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54C171-3A53-4AF3-A5C2-1100FB4C41C3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 flipV="1">
            <a:off x="2796638" y="1900905"/>
            <a:ext cx="2349597" cy="19456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439D722-CBAA-4120-AE0F-E635EF8D463D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2796638" y="3846556"/>
            <a:ext cx="2349597" cy="49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AC4CD06-DF2A-443C-8890-3E332FB05C82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>
            <a:off x="2796638" y="3846556"/>
            <a:ext cx="2349597" cy="19573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84553D7-73A7-4EC7-B1F1-8DA3D3D7865E}"/>
              </a:ext>
            </a:extLst>
          </p:cNvPr>
          <p:cNvGrpSpPr/>
          <p:nvPr/>
        </p:nvGrpSpPr>
        <p:grpSpPr>
          <a:xfrm>
            <a:off x="395168" y="1110007"/>
            <a:ext cx="2839099" cy="1317922"/>
            <a:chOff x="291531" y="4670976"/>
            <a:chExt cx="3356964" cy="1558317"/>
          </a:xfrm>
        </p:grpSpPr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BB680CE-E712-4314-A3D6-0884686728C6}"/>
                </a:ext>
              </a:extLst>
            </p:cNvPr>
            <p:cNvSpPr/>
            <p:nvPr/>
          </p:nvSpPr>
          <p:spPr>
            <a:xfrm>
              <a:off x="291531" y="4670976"/>
              <a:ext cx="3356964" cy="15583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/>
                <a:t>128 Zellen pro Schicht</a:t>
              </a:r>
            </a:p>
            <a:p>
              <a:endParaRPr lang="de-DE" sz="1600" dirty="0"/>
            </a:p>
            <a:p>
              <a:r>
                <a:rPr lang="de-DE" sz="1600" dirty="0"/>
                <a:t>Parameter Anzahl: 237.060 </a:t>
              </a:r>
            </a:p>
          </p:txBody>
        </p:sp>
        <p:pic>
          <p:nvPicPr>
            <p:cNvPr id="33" name="Grafik 32" descr="Informationen">
              <a:extLst>
                <a:ext uri="{FF2B5EF4-FFF2-40B4-BE49-F238E27FC236}">
                  <a16:creationId xmlns:a16="http://schemas.microsoft.com/office/drawing/2014/main" id="{1BFC21E7-1BB6-4DFB-B303-A3607F7D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4686" y="4845266"/>
              <a:ext cx="241156" cy="241156"/>
            </a:xfrm>
            <a:prstGeom prst="rect">
              <a:avLst/>
            </a:prstGeom>
          </p:spPr>
        </p:pic>
      </p:grp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1E8F14-0B03-4019-8B1E-9624A8E8CA77}"/>
              </a:ext>
            </a:extLst>
          </p:cNvPr>
          <p:cNvCxnSpPr>
            <a:cxnSpLocks/>
            <a:stCxn id="28" idx="1"/>
            <a:endCxn id="8" idx="3"/>
          </p:cNvCxnSpPr>
          <p:nvPr/>
        </p:nvCxnSpPr>
        <p:spPr>
          <a:xfrm flipH="1" flipV="1">
            <a:off x="7169854" y="2545032"/>
            <a:ext cx="2162213" cy="49406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E411606-78F6-4C96-8A5E-8C5AB1FCA0E3}"/>
              </a:ext>
            </a:extLst>
          </p:cNvPr>
          <p:cNvCxnSpPr>
            <a:cxnSpLocks/>
            <a:stCxn id="29" idx="1"/>
            <a:endCxn id="9" idx="3"/>
          </p:cNvCxnSpPr>
          <p:nvPr/>
        </p:nvCxnSpPr>
        <p:spPr>
          <a:xfrm flipH="1" flipV="1">
            <a:off x="7673854" y="3198361"/>
            <a:ext cx="1658213" cy="12503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A7FD18F3-008F-46C1-A89C-274A5D745118}"/>
              </a:ext>
            </a:extLst>
          </p:cNvPr>
          <p:cNvSpPr/>
          <p:nvPr/>
        </p:nvSpPr>
        <p:spPr>
          <a:xfrm>
            <a:off x="9332067" y="2792483"/>
            <a:ext cx="1966412" cy="493232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Dropout: 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gegen </a:t>
            </a:r>
            <a:r>
              <a:rPr lang="de-DE" sz="1400" dirty="0" err="1">
                <a:solidFill>
                  <a:schemeClr val="tx1"/>
                </a:solidFill>
              </a:rPr>
              <a:t>Overfitting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7E6C6BD-7397-4DA7-84A7-74079EE3AEAD}"/>
              </a:ext>
            </a:extLst>
          </p:cNvPr>
          <p:cNvSpPr/>
          <p:nvPr/>
        </p:nvSpPr>
        <p:spPr>
          <a:xfrm>
            <a:off x="9332067" y="4157507"/>
            <a:ext cx="2248514" cy="582411"/>
          </a:xfrm>
          <a:prstGeom prst="rect">
            <a:avLst/>
          </a:prstGeom>
          <a:solidFill>
            <a:schemeClr val="accent6">
              <a:alpha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Batch </a:t>
            </a:r>
            <a:r>
              <a:rPr lang="de-DE" sz="1400" dirty="0" err="1">
                <a:solidFill>
                  <a:schemeClr val="tx1"/>
                </a:solidFill>
              </a:rPr>
              <a:t>Normalization</a:t>
            </a:r>
            <a:r>
              <a:rPr lang="de-DE" sz="1400" dirty="0">
                <a:solidFill>
                  <a:schemeClr val="tx1"/>
                </a:solidFill>
              </a:rPr>
              <a:t>: beschleunigt Lernprozess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B1601E8-C536-4433-AB96-7F10AA69A25B}"/>
              </a:ext>
            </a:extLst>
          </p:cNvPr>
          <p:cNvCxnSpPr>
            <a:cxnSpLocks/>
            <a:stCxn id="28" idx="1"/>
            <a:endCxn id="13" idx="3"/>
          </p:cNvCxnSpPr>
          <p:nvPr/>
        </p:nvCxnSpPr>
        <p:spPr>
          <a:xfrm flipH="1">
            <a:off x="7169855" y="3039099"/>
            <a:ext cx="2162212" cy="1459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2102CD-035B-4A93-A5BE-5BA857065C66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673854" y="4448713"/>
            <a:ext cx="1658213" cy="7024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B230B93-6813-438D-8C2F-76F03D18F224}"/>
              </a:ext>
            </a:extLst>
          </p:cNvPr>
          <p:cNvGrpSpPr/>
          <p:nvPr/>
        </p:nvGrpSpPr>
        <p:grpSpPr>
          <a:xfrm>
            <a:off x="8703456" y="5243955"/>
            <a:ext cx="3356964" cy="1317922"/>
            <a:chOff x="291531" y="4670976"/>
            <a:chExt cx="3969290" cy="1558317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F8D89-91E6-49D1-9744-19F0FD8E84BE}"/>
                </a:ext>
              </a:extLst>
            </p:cNvPr>
            <p:cNvSpPr/>
            <p:nvPr/>
          </p:nvSpPr>
          <p:spPr>
            <a:xfrm>
              <a:off x="291531" y="4670976"/>
              <a:ext cx="3969290" cy="15583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 err="1"/>
                <a:t>Optimzer</a:t>
              </a:r>
              <a:r>
                <a:rPr lang="de-DE" sz="1600" dirty="0"/>
                <a:t>: Adam</a:t>
              </a:r>
            </a:p>
            <a:p>
              <a:endParaRPr lang="de-DE" sz="1600" dirty="0"/>
            </a:p>
            <a:p>
              <a:r>
                <a:rPr lang="de-DE" sz="1600" b="1" dirty="0"/>
                <a:t>Loss</a:t>
              </a:r>
              <a:r>
                <a:rPr lang="de-DE" sz="1600" dirty="0"/>
                <a:t>: </a:t>
              </a:r>
              <a:r>
                <a:rPr lang="de-DE" sz="1600" dirty="0" err="1"/>
                <a:t>sparse_categorical_crossentropy</a:t>
              </a:r>
              <a:endParaRPr lang="de-DE" sz="1600" dirty="0"/>
            </a:p>
          </p:txBody>
        </p:sp>
        <p:pic>
          <p:nvPicPr>
            <p:cNvPr id="30" name="Grafik 29" descr="Informationen">
              <a:extLst>
                <a:ext uri="{FF2B5EF4-FFF2-40B4-BE49-F238E27FC236}">
                  <a16:creationId xmlns:a16="http://schemas.microsoft.com/office/drawing/2014/main" id="{83D763AA-7D3C-4032-B7EE-CA318A35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6179" y="4828310"/>
              <a:ext cx="241156" cy="241156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6A63B53-B7C5-44D8-A729-06DE62C9F8E3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857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>
            <a:extLst>
              <a:ext uri="{FF2B5EF4-FFF2-40B4-BE49-F238E27FC236}">
                <a16:creationId xmlns:a16="http://schemas.microsoft.com/office/drawing/2014/main" id="{B3333097-790E-4F9E-A738-C2E32F4CED78}"/>
              </a:ext>
            </a:extLst>
          </p:cNvPr>
          <p:cNvSpPr/>
          <p:nvPr/>
        </p:nvSpPr>
        <p:spPr>
          <a:xfrm>
            <a:off x="3774350" y="2108499"/>
            <a:ext cx="2019268" cy="239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572148F-E8E8-45EB-947E-6E017B9152E0}"/>
              </a:ext>
            </a:extLst>
          </p:cNvPr>
          <p:cNvSpPr/>
          <p:nvPr/>
        </p:nvSpPr>
        <p:spPr>
          <a:xfrm>
            <a:off x="6458788" y="2108499"/>
            <a:ext cx="2019268" cy="239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C453632D-2CAE-42E7-AC60-9D4B08EBEA59}"/>
              </a:ext>
            </a:extLst>
          </p:cNvPr>
          <p:cNvSpPr/>
          <p:nvPr/>
        </p:nvSpPr>
        <p:spPr>
          <a:xfrm>
            <a:off x="9143225" y="2108499"/>
            <a:ext cx="2019268" cy="239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B9E9882-3788-4721-B56E-36D289680AA2}"/>
              </a:ext>
            </a:extLst>
          </p:cNvPr>
          <p:cNvSpPr/>
          <p:nvPr/>
        </p:nvSpPr>
        <p:spPr>
          <a:xfrm>
            <a:off x="1089912" y="2108499"/>
            <a:ext cx="2019268" cy="239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30A960-A735-486A-9D1F-1A2082AE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LU" b="1" dirty="0"/>
              <a:t>Methoden zur Evaluierung</a:t>
            </a:r>
            <a:endParaRPr lang="de-LU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3132AF-5B72-4108-B855-EE186AE6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8125" y="3803162"/>
            <a:ext cx="1949465" cy="5111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LU" sz="1600" dirty="0">
                <a:solidFill>
                  <a:schemeClr val="bg1"/>
                </a:solidFill>
              </a:rPr>
              <a:t>ROC - Area </a:t>
            </a:r>
            <a:r>
              <a:rPr lang="de-LU" sz="1600" dirty="0" err="1">
                <a:solidFill>
                  <a:schemeClr val="bg1"/>
                </a:solidFill>
              </a:rPr>
              <a:t>under</a:t>
            </a:r>
            <a:r>
              <a:rPr lang="de-LU" sz="1600" dirty="0">
                <a:solidFill>
                  <a:schemeClr val="bg1"/>
                </a:solidFill>
              </a:rPr>
              <a:t> </a:t>
            </a:r>
            <a:r>
              <a:rPr lang="de-LU" sz="1600" dirty="0" err="1">
                <a:solidFill>
                  <a:schemeClr val="bg1"/>
                </a:solidFill>
              </a:rPr>
              <a:t>Curve</a:t>
            </a:r>
            <a:endParaRPr lang="de-LU" sz="1600" dirty="0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EA25E1-50AF-4BC4-9142-04B5454CE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04.10.2020</a:t>
            </a:fld>
            <a:endParaRPr lang="en-US"/>
          </a:p>
        </p:txBody>
      </p:sp>
      <p:pic>
        <p:nvPicPr>
          <p:cNvPr id="8" name="Grafik 7" descr="Volltreffer">
            <a:extLst>
              <a:ext uri="{FF2B5EF4-FFF2-40B4-BE49-F238E27FC236}">
                <a16:creationId xmlns:a16="http://schemas.microsoft.com/office/drawing/2014/main" id="{83A89770-C188-42DF-8055-A32BA9719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154" y="2568573"/>
            <a:ext cx="756783" cy="756783"/>
          </a:xfrm>
          <a:prstGeom prst="rect">
            <a:avLst/>
          </a:prstGeom>
        </p:spPr>
      </p:pic>
      <p:pic>
        <p:nvPicPr>
          <p:cNvPr id="10" name="Grafik 9" descr="Tabelle">
            <a:extLst>
              <a:ext uri="{FF2B5EF4-FFF2-40B4-BE49-F238E27FC236}">
                <a16:creationId xmlns:a16="http://schemas.microsoft.com/office/drawing/2014/main" id="{8D8BD35F-C46A-45FD-8FAB-1859C6F11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5906" y="2518886"/>
            <a:ext cx="856156" cy="856156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EBE2C6B-40D2-4E72-B9B1-4D608CBFCF66}"/>
              </a:ext>
            </a:extLst>
          </p:cNvPr>
          <p:cNvGrpSpPr/>
          <p:nvPr/>
        </p:nvGrpSpPr>
        <p:grpSpPr>
          <a:xfrm>
            <a:off x="7208191" y="2686827"/>
            <a:ext cx="520275" cy="520275"/>
            <a:chOff x="6589254" y="4231709"/>
            <a:chExt cx="982688" cy="982688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D813670-CB87-4556-A613-6CC9F8C4191A}"/>
                </a:ext>
              </a:extLst>
            </p:cNvPr>
            <p:cNvSpPr/>
            <p:nvPr/>
          </p:nvSpPr>
          <p:spPr>
            <a:xfrm>
              <a:off x="6767088" y="4409543"/>
              <a:ext cx="627020" cy="62702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7893024-65BF-410E-BF43-C64C9C139D20}"/>
                </a:ext>
              </a:extLst>
            </p:cNvPr>
            <p:cNvSpPr/>
            <p:nvPr/>
          </p:nvSpPr>
          <p:spPr>
            <a:xfrm>
              <a:off x="6589254" y="4231709"/>
              <a:ext cx="982688" cy="98268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702EB842-D3BA-4955-A41F-7C830B81D4AC}"/>
                </a:ext>
              </a:extLst>
            </p:cNvPr>
            <p:cNvCxnSpPr>
              <a:cxnSpLocks/>
            </p:cNvCxnSpPr>
            <p:nvPr/>
          </p:nvCxnSpPr>
          <p:spPr>
            <a:xfrm>
              <a:off x="7080598" y="4231709"/>
              <a:ext cx="0" cy="9826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B0782F3-84A5-450F-8997-AA8801C596B9}"/>
              </a:ext>
            </a:extLst>
          </p:cNvPr>
          <p:cNvGrpSpPr/>
          <p:nvPr/>
        </p:nvGrpSpPr>
        <p:grpSpPr>
          <a:xfrm>
            <a:off x="9822414" y="2655286"/>
            <a:ext cx="660889" cy="583357"/>
            <a:chOff x="4489451" y="4335332"/>
            <a:chExt cx="1606549" cy="1382357"/>
          </a:xfrm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EBF1FED4-7B39-42A6-A42E-05812C5E6D0C}"/>
                </a:ext>
              </a:extLst>
            </p:cNvPr>
            <p:cNvSpPr/>
            <p:nvPr/>
          </p:nvSpPr>
          <p:spPr>
            <a:xfrm>
              <a:off x="4610238" y="4600253"/>
              <a:ext cx="1307054" cy="995082"/>
            </a:xfrm>
            <a:custGeom>
              <a:avLst/>
              <a:gdLst>
                <a:gd name="connsiteX0" fmla="*/ 0 w 1307054"/>
                <a:gd name="connsiteY0" fmla="*/ 995082 h 995082"/>
                <a:gd name="connsiteX1" fmla="*/ 16137 w 1307054"/>
                <a:gd name="connsiteY1" fmla="*/ 796066 h 995082"/>
                <a:gd name="connsiteX2" fmla="*/ 21516 w 1307054"/>
                <a:gd name="connsiteY2" fmla="*/ 683110 h 995082"/>
                <a:gd name="connsiteX3" fmla="*/ 37652 w 1307054"/>
                <a:gd name="connsiteY3" fmla="*/ 591670 h 995082"/>
                <a:gd name="connsiteX4" fmla="*/ 91440 w 1307054"/>
                <a:gd name="connsiteY4" fmla="*/ 500230 h 995082"/>
                <a:gd name="connsiteX5" fmla="*/ 69925 w 1307054"/>
                <a:gd name="connsiteY5" fmla="*/ 392654 h 995082"/>
                <a:gd name="connsiteX6" fmla="*/ 123713 w 1307054"/>
                <a:gd name="connsiteY6" fmla="*/ 317350 h 995082"/>
                <a:gd name="connsiteX7" fmla="*/ 182880 w 1307054"/>
                <a:gd name="connsiteY7" fmla="*/ 225910 h 995082"/>
                <a:gd name="connsiteX8" fmla="*/ 225911 w 1307054"/>
                <a:gd name="connsiteY8" fmla="*/ 150607 h 995082"/>
                <a:gd name="connsiteX9" fmla="*/ 365760 w 1307054"/>
                <a:gd name="connsiteY9" fmla="*/ 129091 h 995082"/>
                <a:gd name="connsiteX10" fmla="*/ 441064 w 1307054"/>
                <a:gd name="connsiteY10" fmla="*/ 43030 h 995082"/>
                <a:gd name="connsiteX11" fmla="*/ 613186 w 1307054"/>
                <a:gd name="connsiteY11" fmla="*/ 37651 h 995082"/>
                <a:gd name="connsiteX12" fmla="*/ 844476 w 1307054"/>
                <a:gd name="connsiteY12" fmla="*/ 10757 h 995082"/>
                <a:gd name="connsiteX13" fmla="*/ 1307054 w 1307054"/>
                <a:gd name="connsiteY13" fmla="*/ 0 h 99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054" h="995082">
                  <a:moveTo>
                    <a:pt x="0" y="995082"/>
                  </a:moveTo>
                  <a:lnTo>
                    <a:pt x="16137" y="796066"/>
                  </a:lnTo>
                  <a:lnTo>
                    <a:pt x="21516" y="683110"/>
                  </a:lnTo>
                  <a:lnTo>
                    <a:pt x="37652" y="591670"/>
                  </a:lnTo>
                  <a:lnTo>
                    <a:pt x="91440" y="500230"/>
                  </a:lnTo>
                  <a:lnTo>
                    <a:pt x="69925" y="392654"/>
                  </a:lnTo>
                  <a:lnTo>
                    <a:pt x="123713" y="317350"/>
                  </a:lnTo>
                  <a:lnTo>
                    <a:pt x="182880" y="225910"/>
                  </a:lnTo>
                  <a:lnTo>
                    <a:pt x="225911" y="150607"/>
                  </a:lnTo>
                  <a:lnTo>
                    <a:pt x="365760" y="129091"/>
                  </a:lnTo>
                  <a:lnTo>
                    <a:pt x="441064" y="43030"/>
                  </a:lnTo>
                  <a:lnTo>
                    <a:pt x="613186" y="37651"/>
                  </a:lnTo>
                  <a:lnTo>
                    <a:pt x="844476" y="10757"/>
                  </a:lnTo>
                  <a:lnTo>
                    <a:pt x="1307054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A68AE30-E816-451C-81BE-2DAF45D252BB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4610238" y="4609679"/>
              <a:ext cx="1307054" cy="985656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01E068E7-CA19-4A0E-BE45-228593483612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1" y="4335332"/>
              <a:ext cx="1606549" cy="1382357"/>
            </a:xfrm>
            <a:prstGeom prst="bentConnector3">
              <a:avLst>
                <a:gd name="adj1" fmla="val 449"/>
              </a:avLst>
            </a:prstGeom>
            <a:ln w="190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31ECD193-A31E-4584-88CF-98D7F50D3407}"/>
              </a:ext>
            </a:extLst>
          </p:cNvPr>
          <p:cNvSpPr txBox="1"/>
          <p:nvPr/>
        </p:nvSpPr>
        <p:spPr>
          <a:xfrm>
            <a:off x="1124810" y="3803162"/>
            <a:ext cx="1949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LU" sz="1600" dirty="0">
                <a:solidFill>
                  <a:schemeClr val="bg1"/>
                </a:solidFill>
              </a:rPr>
              <a:t>Standard </a:t>
            </a:r>
            <a:r>
              <a:rPr lang="de-LU" sz="1600" dirty="0" err="1">
                <a:solidFill>
                  <a:schemeClr val="bg1"/>
                </a:solidFill>
              </a:rPr>
              <a:t>Accuracy</a:t>
            </a:r>
            <a:endParaRPr lang="de-LU" sz="1600" dirty="0">
              <a:solidFill>
                <a:schemeClr val="bg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017EA76-90F5-47F8-8457-CD6711D55CD7}"/>
              </a:ext>
            </a:extLst>
          </p:cNvPr>
          <p:cNvSpPr txBox="1"/>
          <p:nvPr/>
        </p:nvSpPr>
        <p:spPr>
          <a:xfrm>
            <a:off x="3866383" y="3803162"/>
            <a:ext cx="1835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LU" sz="1600" dirty="0" err="1">
                <a:solidFill>
                  <a:schemeClr val="bg1"/>
                </a:solidFill>
              </a:rPr>
              <a:t>Konfusions</a:t>
            </a:r>
            <a:r>
              <a:rPr lang="de-LU" sz="1600" dirty="0">
                <a:solidFill>
                  <a:schemeClr val="bg1"/>
                </a:solidFill>
              </a:rPr>
              <a:t> Matrix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C258ADA-D859-404E-887B-55642443B3CD}"/>
              </a:ext>
            </a:extLst>
          </p:cNvPr>
          <p:cNvSpPr txBox="1"/>
          <p:nvPr/>
        </p:nvSpPr>
        <p:spPr>
          <a:xfrm>
            <a:off x="6548638" y="3803162"/>
            <a:ext cx="1839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LU" sz="1600" dirty="0">
                <a:solidFill>
                  <a:schemeClr val="bg1"/>
                </a:solidFill>
              </a:rPr>
              <a:t>Precision, Recall und F1-Score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7B06A-F78A-464E-8152-E5F815152AAB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4845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21AF3-82D7-43B0-9C23-234FEBAB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Vorverarbeitungs-Ergebnisse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7A2AD4F-8764-408B-A17B-878A69FB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0C1C58A-F482-4C6C-B0AF-2DE60A242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231050"/>
              </p:ext>
            </p:extLst>
          </p:nvPr>
        </p:nvGraphicFramePr>
        <p:xfrm>
          <a:off x="3048772" y="2151117"/>
          <a:ext cx="6094456" cy="188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Worksheet" r:id="rId4" imgW="4186351" imgH="1276465" progId="Excel.Sheet.12">
                  <p:embed/>
                </p:oleObj>
              </mc:Choice>
              <mc:Fallback>
                <p:oleObj name="Worksheet" r:id="rId4" imgW="4186351" imgH="1276465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772" y="2151117"/>
                        <a:ext cx="6094456" cy="1886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57FF713-A12C-440D-8509-76005B4BD9F2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64975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AD369-8659-4A7B-8AD0-E7A2CFD0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Netzarchitekturen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8A4C28-3746-40EC-9E44-31D29EEB2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9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7CA562AB-D1E2-4FA8-A046-FEC113772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109446"/>
              </p:ext>
            </p:extLst>
          </p:nvPr>
        </p:nvGraphicFramePr>
        <p:xfrm>
          <a:off x="1676399" y="2130424"/>
          <a:ext cx="8636407" cy="2128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Worksheet" r:id="rId3" imgW="5981829" imgH="1452555" progId="Excel.Sheet.12">
                  <p:embed/>
                </p:oleObj>
              </mc:Choice>
              <mc:Fallback>
                <p:oleObj name="Worksheet" r:id="rId3" imgW="5981829" imgH="1452555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399" y="2130424"/>
                        <a:ext cx="8636407" cy="21283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5E66A0D0-AAAA-4A5E-B325-70B644AAB07B}"/>
              </a:ext>
            </a:extLst>
          </p:cNvPr>
          <p:cNvSpPr txBox="1"/>
          <p:nvPr/>
        </p:nvSpPr>
        <p:spPr>
          <a:xfrm>
            <a:off x="4823443" y="4896411"/>
            <a:ext cx="349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64 Zellen reichen nicht aus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Weniger ist besser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Große Netze brauchen deutlich länger zum Lernen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277067-5153-4C1B-A8D2-A154EC490E01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6427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8E6CD-0948-4899-B977-72EC6481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5032D7-B398-4BAF-89FF-31AD7581F2D0}"/>
              </a:ext>
            </a:extLst>
          </p:cNvPr>
          <p:cNvSpPr txBox="1"/>
          <p:nvPr/>
        </p:nvSpPr>
        <p:spPr>
          <a:xfrm>
            <a:off x="470880" y="4003101"/>
            <a:ext cx="1792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Ziel</a:t>
            </a:r>
          </a:p>
          <a:p>
            <a:pPr algn="ctr"/>
            <a:r>
              <a:rPr lang="de-DE" sz="1400" dirty="0"/>
              <a:t>Was soll in dieser Arbeit erforscht werden?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9D58EB-45F5-48FF-A763-1A552E526630}"/>
              </a:ext>
            </a:extLst>
          </p:cNvPr>
          <p:cNvSpPr txBox="1"/>
          <p:nvPr/>
        </p:nvSpPr>
        <p:spPr>
          <a:xfrm>
            <a:off x="2336979" y="4003101"/>
            <a:ext cx="1844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Daten</a:t>
            </a:r>
          </a:p>
          <a:p>
            <a:pPr algn="ctr"/>
            <a:r>
              <a:rPr lang="de-DE" sz="1400" dirty="0"/>
              <a:t>Datensatz, Auswahl und Format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62A2DB-BA66-4429-BC6D-EBEC91410302}"/>
              </a:ext>
            </a:extLst>
          </p:cNvPr>
          <p:cNvSpPr txBox="1"/>
          <p:nvPr/>
        </p:nvSpPr>
        <p:spPr>
          <a:xfrm>
            <a:off x="4058503" y="4003101"/>
            <a:ext cx="2185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Vorverarbeitung</a:t>
            </a:r>
          </a:p>
          <a:p>
            <a:pPr algn="ctr"/>
            <a:r>
              <a:rPr lang="de-DE" sz="1400" dirty="0"/>
              <a:t>Teilung, Normalisierung und Sequenzierung der Daten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DC43E7-2C99-4FDB-9C92-AAF8632CE012}"/>
              </a:ext>
            </a:extLst>
          </p:cNvPr>
          <p:cNvSpPr txBox="1"/>
          <p:nvPr/>
        </p:nvSpPr>
        <p:spPr>
          <a:xfrm>
            <a:off x="6235703" y="4003101"/>
            <a:ext cx="1603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Modelle</a:t>
            </a:r>
          </a:p>
          <a:p>
            <a:pPr algn="ctr"/>
            <a:r>
              <a:rPr lang="de-DE" sz="1400" dirty="0"/>
              <a:t>Beschreibung und Ergebnisse der Netze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2AC7B47-2C95-4BDE-844D-43F93B7F9408}"/>
              </a:ext>
            </a:extLst>
          </p:cNvPr>
          <p:cNvSpPr txBox="1"/>
          <p:nvPr/>
        </p:nvSpPr>
        <p:spPr>
          <a:xfrm>
            <a:off x="8009923" y="4003101"/>
            <a:ext cx="1845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Vergleich</a:t>
            </a:r>
          </a:p>
          <a:p>
            <a:pPr algn="ctr"/>
            <a:r>
              <a:rPr lang="de-DE" sz="1400" dirty="0"/>
              <a:t>Genauigkeit, Konfusionsmatrix, Cross View/</a:t>
            </a:r>
            <a:r>
              <a:rPr lang="de-DE" sz="1400" dirty="0" err="1"/>
              <a:t>Subject</a:t>
            </a:r>
            <a:r>
              <a:rPr lang="de-DE" sz="1400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C9D6680-7E46-43D0-A0DE-17BD8106F58F}"/>
              </a:ext>
            </a:extLst>
          </p:cNvPr>
          <p:cNvSpPr txBox="1"/>
          <p:nvPr/>
        </p:nvSpPr>
        <p:spPr>
          <a:xfrm>
            <a:off x="10091982" y="4003101"/>
            <a:ext cx="14808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Fazit</a:t>
            </a:r>
          </a:p>
          <a:p>
            <a:pPr algn="ctr"/>
            <a:r>
              <a:rPr lang="de-DE" sz="1400" dirty="0"/>
              <a:t>Ergebnisse und nächste Schritte</a:t>
            </a:r>
          </a:p>
        </p:txBody>
      </p:sp>
      <p:pic>
        <p:nvPicPr>
          <p:cNvPr id="22" name="Grafik 21" descr="Datenbank">
            <a:extLst>
              <a:ext uri="{FF2B5EF4-FFF2-40B4-BE49-F238E27FC236}">
                <a16:creationId xmlns:a16="http://schemas.microsoft.com/office/drawing/2014/main" id="{B77576E5-40D3-47BE-876F-C8D3889BA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0" y="2436498"/>
            <a:ext cx="640343" cy="640343"/>
          </a:xfrm>
          <a:prstGeom prst="rect">
            <a:avLst/>
          </a:prstGeom>
        </p:spPr>
      </p:pic>
      <p:pic>
        <p:nvPicPr>
          <p:cNvPr id="26" name="Grafik 25" descr="Waage der Justitia">
            <a:extLst>
              <a:ext uri="{FF2B5EF4-FFF2-40B4-BE49-F238E27FC236}">
                <a16:creationId xmlns:a16="http://schemas.microsoft.com/office/drawing/2014/main" id="{003C8064-16BA-4658-858D-FB374BF29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2068" y="2376032"/>
            <a:ext cx="700809" cy="70080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784E80-F7F4-4DC3-A687-2CA5DB9CC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3813" y="2451257"/>
            <a:ext cx="625584" cy="625584"/>
          </a:xfrm>
          <a:prstGeom prst="rect">
            <a:avLst/>
          </a:prstGeom>
        </p:spPr>
      </p:pic>
      <p:pic>
        <p:nvPicPr>
          <p:cNvPr id="30" name="Grafik 29" descr="Route zwei Stecknadeln mit Weg">
            <a:extLst>
              <a:ext uri="{FF2B5EF4-FFF2-40B4-BE49-F238E27FC236}">
                <a16:creationId xmlns:a16="http://schemas.microsoft.com/office/drawing/2014/main" id="{8A7D3D7C-18B3-4B7A-A306-30C5FE5DF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723" y="2376032"/>
            <a:ext cx="700809" cy="70080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9111B8-DBA6-4F41-B6F0-158CEA1C6C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47" y="2449356"/>
            <a:ext cx="627485" cy="62748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766D760F-F0D6-4501-AE36-03F9E1C6B815}"/>
              </a:ext>
            </a:extLst>
          </p:cNvPr>
          <p:cNvCxnSpPr>
            <a:cxnSpLocks/>
          </p:cNvCxnSpPr>
          <p:nvPr/>
        </p:nvCxnSpPr>
        <p:spPr>
          <a:xfrm>
            <a:off x="1460301" y="3483000"/>
            <a:ext cx="9271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386EAD69-13DB-4D69-B657-C302D6910264}"/>
              </a:ext>
            </a:extLst>
          </p:cNvPr>
          <p:cNvSpPr/>
          <p:nvPr/>
        </p:nvSpPr>
        <p:spPr>
          <a:xfrm>
            <a:off x="1259382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4D84836-1C80-4575-92C0-3012B0B55F5E}"/>
              </a:ext>
            </a:extLst>
          </p:cNvPr>
          <p:cNvSpPr/>
          <p:nvPr/>
        </p:nvSpPr>
        <p:spPr>
          <a:xfrm>
            <a:off x="3151227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5C9E324-C6C4-4729-B101-0CB099E63C1A}"/>
              </a:ext>
            </a:extLst>
          </p:cNvPr>
          <p:cNvSpPr/>
          <p:nvPr/>
        </p:nvSpPr>
        <p:spPr>
          <a:xfrm>
            <a:off x="5043072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3667B48-240C-4A57-8D63-4596AD18D88E}"/>
              </a:ext>
            </a:extLst>
          </p:cNvPr>
          <p:cNvSpPr/>
          <p:nvPr/>
        </p:nvSpPr>
        <p:spPr>
          <a:xfrm>
            <a:off x="6934917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E9C41BB-3B57-4CCC-A530-70AB0E801B75}"/>
              </a:ext>
            </a:extLst>
          </p:cNvPr>
          <p:cNvSpPr/>
          <p:nvPr/>
        </p:nvSpPr>
        <p:spPr>
          <a:xfrm>
            <a:off x="8826762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74AB0BE-F28A-46D7-9C58-3B99BE7F1617}"/>
              </a:ext>
            </a:extLst>
          </p:cNvPr>
          <p:cNvSpPr/>
          <p:nvPr/>
        </p:nvSpPr>
        <p:spPr>
          <a:xfrm>
            <a:off x="10718605" y="3371490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D71286-75CC-4EF1-A040-446D4EB91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79" y="2486018"/>
            <a:ext cx="627485" cy="6274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3870DE5-1C1A-4D3D-BB49-55329A1B10F9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4316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C0A56-CBE6-4B5E-B9B0-89E8CBE4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Auswirkungen der Netzstruktur auf Geschwindigkeit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83C07E-6497-4C8F-BA36-23F410F9B6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9649" y="1288039"/>
            <a:ext cx="8112701" cy="42039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255AA9D-AEEE-427E-B215-ECD0B644A0EB}"/>
              </a:ext>
            </a:extLst>
          </p:cNvPr>
          <p:cNvSpPr txBox="1"/>
          <p:nvPr/>
        </p:nvSpPr>
        <p:spPr>
          <a:xfrm>
            <a:off x="3244311" y="5767305"/>
            <a:ext cx="5703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Je weniger Schichten desto schnelleres Lernen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Anzahl der Zellen hat keinen Einfluss auf Geschwindigkeit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/>
              <a:t>Zu hohe Komplexität führt zu </a:t>
            </a:r>
            <a:r>
              <a:rPr lang="de-DE" sz="1600" dirty="0" err="1"/>
              <a:t>Overfitting</a:t>
            </a:r>
            <a:endParaRPr lang="de-DE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099D61-AC99-4772-BBB5-F5AC21BD8CA2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8017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DB143-6400-4D32-B046-1FB54A08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Metriken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26B1C1-8D0C-4ABE-8FFD-1B694861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86" y="200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1F92D11C-B7C0-4178-A158-E48A98391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020528"/>
              </p:ext>
            </p:extLst>
          </p:nvPr>
        </p:nvGraphicFramePr>
        <p:xfrm>
          <a:off x="3740795" y="1702304"/>
          <a:ext cx="3286713" cy="2955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Worksheet" r:id="rId4" imgW="3810000" imgH="3352685" progId="Excel.Sheet.12">
                  <p:embed/>
                </p:oleObj>
              </mc:Choice>
              <mc:Fallback>
                <p:oleObj name="Worksheet" r:id="rId4" imgW="3810000" imgH="3352685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795" y="1702304"/>
                        <a:ext cx="3286713" cy="2955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descr="Pfeil nach unten">
            <a:extLst>
              <a:ext uri="{FF2B5EF4-FFF2-40B4-BE49-F238E27FC236}">
                <a16:creationId xmlns:a16="http://schemas.microsoft.com/office/drawing/2014/main" id="{D1AF87E3-BF87-43CB-958E-65821ACC1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9560" y="2209790"/>
            <a:ext cx="810213" cy="810213"/>
          </a:xfrm>
          <a:prstGeom prst="rect">
            <a:avLst/>
          </a:prstGeom>
        </p:spPr>
      </p:pic>
      <p:pic>
        <p:nvPicPr>
          <p:cNvPr id="8" name="Grafik 7" descr="Pfeil nach unten">
            <a:extLst>
              <a:ext uri="{FF2B5EF4-FFF2-40B4-BE49-F238E27FC236}">
                <a16:creationId xmlns:a16="http://schemas.microsoft.com/office/drawing/2014/main" id="{94AA4863-B4A8-4188-B512-3A96436F6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726965" y="4054143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E8B846-AD52-46B8-9DF4-666F24BCCBC5}"/>
              </a:ext>
            </a:extLst>
          </p:cNvPr>
          <p:cNvSpPr txBox="1"/>
          <p:nvPr/>
        </p:nvSpPr>
        <p:spPr>
          <a:xfrm>
            <a:off x="442723" y="2909798"/>
            <a:ext cx="24938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„Play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phone</a:t>
            </a:r>
            <a:r>
              <a:rPr lang="de-DE" sz="1400" dirty="0"/>
              <a:t>“ und „</a:t>
            </a:r>
            <a:r>
              <a:rPr lang="de-DE" sz="1400" dirty="0" err="1"/>
              <a:t>taking</a:t>
            </a:r>
            <a:r>
              <a:rPr lang="de-DE" sz="1400" dirty="0"/>
              <a:t> a </a:t>
            </a:r>
            <a:r>
              <a:rPr lang="de-DE" sz="1400" dirty="0" err="1"/>
              <a:t>selfie</a:t>
            </a:r>
            <a:r>
              <a:rPr lang="de-DE" sz="1400" dirty="0"/>
              <a:t>“ klar unterscheidbar.</a:t>
            </a:r>
          </a:p>
          <a:p>
            <a:endParaRPr lang="de-DE" sz="1400" dirty="0"/>
          </a:p>
          <a:p>
            <a:r>
              <a:rPr lang="de-DE" sz="1400" dirty="0"/>
              <a:t>Werden oft nur mit „</a:t>
            </a:r>
            <a:r>
              <a:rPr lang="de-DE" sz="1400" dirty="0" err="1"/>
              <a:t>phone</a:t>
            </a:r>
            <a:r>
              <a:rPr lang="de-DE" sz="1400" dirty="0"/>
              <a:t> </a:t>
            </a:r>
            <a:r>
              <a:rPr lang="de-DE" sz="1400" dirty="0" err="1"/>
              <a:t>call</a:t>
            </a:r>
            <a:r>
              <a:rPr lang="de-DE" sz="1400" dirty="0"/>
              <a:t>“ verwechselt.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CF2CD6-C4F3-47C6-9797-7E23A0B239C5}"/>
              </a:ext>
            </a:extLst>
          </p:cNvPr>
          <p:cNvSpPr txBox="1"/>
          <p:nvPr/>
        </p:nvSpPr>
        <p:spPr>
          <a:xfrm>
            <a:off x="7932854" y="5017713"/>
            <a:ext cx="2687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Nur geringer Anteil „Rest-Klasse“ richtig vorhergesagt</a:t>
            </a:r>
          </a:p>
        </p:txBody>
      </p:sp>
      <p:pic>
        <p:nvPicPr>
          <p:cNvPr id="12" name="Grafik 11" descr="Pfeil nach unten">
            <a:extLst>
              <a:ext uri="{FF2B5EF4-FFF2-40B4-BE49-F238E27FC236}">
                <a16:creationId xmlns:a16="http://schemas.microsoft.com/office/drawing/2014/main" id="{340CF707-CE7D-421E-9C55-764626549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756888" y="3074036"/>
            <a:ext cx="841077" cy="84107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AE0BA70-E01B-43A6-B89F-125600D9594B}"/>
              </a:ext>
            </a:extLst>
          </p:cNvPr>
          <p:cNvSpPr txBox="1"/>
          <p:nvPr/>
        </p:nvSpPr>
        <p:spPr>
          <a:xfrm>
            <a:off x="8211334" y="1700539"/>
            <a:ext cx="2687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„</a:t>
            </a:r>
            <a:r>
              <a:rPr lang="de-DE" sz="1400" dirty="0" err="1"/>
              <a:t>phone</a:t>
            </a:r>
            <a:r>
              <a:rPr lang="de-DE" sz="1400" dirty="0"/>
              <a:t> </a:t>
            </a:r>
            <a:r>
              <a:rPr lang="de-DE" sz="1400" dirty="0" err="1"/>
              <a:t>call</a:t>
            </a:r>
            <a:r>
              <a:rPr lang="de-DE" sz="1400" dirty="0"/>
              <a:t>“ und „</a:t>
            </a:r>
            <a:r>
              <a:rPr lang="de-DE" sz="1400" dirty="0" err="1"/>
              <a:t>play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phone</a:t>
            </a:r>
            <a:r>
              <a:rPr lang="de-DE" sz="1400" dirty="0"/>
              <a:t>“ oft falsch zugeordnet</a:t>
            </a:r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9B0D7EC-2D75-4AAC-84AF-15E2BE58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312753"/>
              </p:ext>
            </p:extLst>
          </p:nvPr>
        </p:nvGraphicFramePr>
        <p:xfrm>
          <a:off x="7308228" y="3074035"/>
          <a:ext cx="32305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Worksheet" r:id="rId8" imgW="3214607" imgH="909587" progId="Excel.Sheet.12">
                  <p:embed/>
                </p:oleObj>
              </mc:Choice>
              <mc:Fallback>
                <p:oleObj name="Worksheet" r:id="rId8" imgW="3214607" imgH="909587" progId="Excel.Sheet.12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334A99C5-00D0-463D-9D8E-CFF4A26D71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228" y="3074035"/>
                        <a:ext cx="323056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337F3DD-3A2F-4DDB-A31F-D3CE4871DB92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6678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A061F65-3153-4640-A5F9-C3AF1F64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9879" cy="2852737"/>
          </a:xfrm>
        </p:spPr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Neuronale Netze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02659A-0D75-453E-A1CF-D61ED73C0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Netzarchitektur und Ergebnisse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D1FBAF0-D146-48C3-B89E-22EABD4892C3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6363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0F9A3-B4FF-4C19-839F-C8A0039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Verschiedene Faltungskerne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476B92D-0BDE-4C4E-BA9D-CA82132F5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9" y="2986093"/>
            <a:ext cx="2295525" cy="200025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20AAC0-405A-445B-8495-BF632AD9B32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57861" y="1765738"/>
            <a:ext cx="3162300" cy="1214438"/>
          </a:xfrm>
        </p:spPr>
        <p:txBody>
          <a:bodyPr>
            <a:normAutofit fontScale="70000" lnSpcReduction="20000"/>
          </a:bodyPr>
          <a:lstStyle/>
          <a:p>
            <a:r>
              <a:rPr lang="de-LU" dirty="0"/>
              <a:t>Wir Falten jedes Gelenk individuell über die Zeit </a:t>
            </a:r>
            <a:br>
              <a:rPr lang="de-LU" dirty="0"/>
            </a:br>
            <a:r>
              <a:rPr lang="de-LU" dirty="0"/>
              <a:t>=&gt; Narrow </a:t>
            </a:r>
            <a:r>
              <a:rPr lang="de-LU" dirty="0" err="1"/>
              <a:t>Convolution</a:t>
            </a:r>
            <a:endParaRPr lang="de-LU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A49D9D2-E219-40C1-98AF-CFB5DAA36124}"/>
              </a:ext>
            </a:extLst>
          </p:cNvPr>
          <p:cNvSpPr txBox="1">
            <a:spLocks/>
          </p:cNvSpPr>
          <p:nvPr/>
        </p:nvSpPr>
        <p:spPr>
          <a:xfrm>
            <a:off x="8458198" y="2842983"/>
            <a:ext cx="3161963" cy="633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de-LU" dirty="0"/>
              <a:t>In Rot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FD3F9CC-23BC-45E7-81C9-C604F5995ECF}"/>
              </a:ext>
            </a:extLst>
          </p:cNvPr>
          <p:cNvSpPr txBox="1">
            <a:spLocks/>
          </p:cNvSpPr>
          <p:nvPr/>
        </p:nvSpPr>
        <p:spPr>
          <a:xfrm>
            <a:off x="8438977" y="3698227"/>
            <a:ext cx="3161963" cy="1212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LU" sz="3300" dirty="0"/>
              <a:t>Wir Falten alle Gelenke zusammen über die Zeit</a:t>
            </a:r>
          </a:p>
          <a:p>
            <a:r>
              <a:rPr lang="de-LU" sz="3300" dirty="0"/>
              <a:t>=&gt; Wide </a:t>
            </a:r>
            <a:r>
              <a:rPr lang="de-LU" sz="3300" dirty="0" err="1"/>
              <a:t>Convolution</a:t>
            </a:r>
            <a:r>
              <a:rPr lang="de-LU" sz="3300" dirty="0"/>
              <a:t> </a:t>
            </a:r>
            <a:br>
              <a:rPr lang="de-LU" dirty="0"/>
            </a:br>
            <a:br>
              <a:rPr lang="de-LU" dirty="0"/>
            </a:br>
            <a:endParaRPr lang="de-LU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C386CB-810E-4D68-BD20-A5714FD998A5}"/>
              </a:ext>
            </a:extLst>
          </p:cNvPr>
          <p:cNvSpPr/>
          <p:nvPr/>
        </p:nvSpPr>
        <p:spPr>
          <a:xfrm>
            <a:off x="4811553" y="1410167"/>
            <a:ext cx="1729064" cy="1677705"/>
          </a:xfrm>
          <a:prstGeom prst="rect">
            <a:avLst/>
          </a:prstGeom>
          <a:solidFill>
            <a:srgbClr val="6263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9E7A86-4EB9-4AF4-84F5-933930D2CE2A}"/>
              </a:ext>
            </a:extLst>
          </p:cNvPr>
          <p:cNvSpPr/>
          <p:nvPr/>
        </p:nvSpPr>
        <p:spPr>
          <a:xfrm>
            <a:off x="4645172" y="1604512"/>
            <a:ext cx="1729064" cy="1677705"/>
          </a:xfrm>
          <a:prstGeom prst="rect">
            <a:avLst/>
          </a:prstGeom>
          <a:solidFill>
            <a:srgbClr val="6263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68F4006-E9B6-4EB2-A0B1-ED7F6964DE6F}"/>
              </a:ext>
            </a:extLst>
          </p:cNvPr>
          <p:cNvSpPr/>
          <p:nvPr/>
        </p:nvSpPr>
        <p:spPr>
          <a:xfrm>
            <a:off x="4450303" y="1845546"/>
            <a:ext cx="1729064" cy="1677705"/>
          </a:xfrm>
          <a:prstGeom prst="rect">
            <a:avLst/>
          </a:prstGeom>
          <a:solidFill>
            <a:srgbClr val="6263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13">
                <a:extLst>
                  <a:ext uri="{FF2B5EF4-FFF2-40B4-BE49-F238E27FC236}">
                    <a16:creationId xmlns:a16="http://schemas.microsoft.com/office/drawing/2014/main" id="{222B2638-71A8-46C8-8C46-29FBA98318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48698" y="1931601"/>
              <a:ext cx="1547300" cy="1501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386825">
                      <a:extLst>
                        <a:ext uri="{9D8B030D-6E8A-4147-A177-3AD203B41FA5}">
                          <a16:colId xmlns:a16="http://schemas.microsoft.com/office/drawing/2014/main" val="2937394855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2499955395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3593831098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2826548431"/>
                        </a:ext>
                      </a:extLst>
                    </a:gridCol>
                  </a:tblGrid>
                  <a:tr h="375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4480593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7260300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LU" sz="1000" smtClean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LU" sz="1000" smtClean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66051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046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13">
                <a:extLst>
                  <a:ext uri="{FF2B5EF4-FFF2-40B4-BE49-F238E27FC236}">
                    <a16:creationId xmlns:a16="http://schemas.microsoft.com/office/drawing/2014/main" id="{222B2638-71A8-46C8-8C46-29FBA9831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1158438"/>
                  </p:ext>
                </p:extLst>
              </p:nvPr>
            </p:nvGraphicFramePr>
            <p:xfrm>
              <a:off x="4548698" y="1931601"/>
              <a:ext cx="1547300" cy="1501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386825">
                      <a:extLst>
                        <a:ext uri="{9D8B030D-6E8A-4147-A177-3AD203B41FA5}">
                          <a16:colId xmlns:a16="http://schemas.microsoft.com/office/drawing/2014/main" val="2937394855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2499955395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3593831098"/>
                        </a:ext>
                      </a:extLst>
                    </a:gridCol>
                    <a:gridCol w="386825">
                      <a:extLst>
                        <a:ext uri="{9D8B030D-6E8A-4147-A177-3AD203B41FA5}">
                          <a16:colId xmlns:a16="http://schemas.microsoft.com/office/drawing/2014/main" val="2826548431"/>
                        </a:ext>
                      </a:extLst>
                    </a:gridCol>
                  </a:tblGrid>
                  <a:tr h="37529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563" t="-1613" r="-301563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613" r="-206349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4762" t="-1613" r="-4762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4480593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563" t="-101613" r="-301563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1613" r="-206349" b="-2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4762" t="-101613" r="-4762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7260300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563" t="-201613" r="-3015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201613" r="-20634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66051"/>
                      </a:ext>
                    </a:extLst>
                  </a:tr>
                  <a:tr h="37529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563" t="-301613" r="-30156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301613" r="-20634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>
                        <a:solidFill>
                          <a:srgbClr val="FCF7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4762" t="-301613" r="-476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0466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hteck 14">
            <a:extLst>
              <a:ext uri="{FF2B5EF4-FFF2-40B4-BE49-F238E27FC236}">
                <a16:creationId xmlns:a16="http://schemas.microsoft.com/office/drawing/2014/main" id="{0926100E-58E2-401B-BDF2-F0C930E581BC}"/>
              </a:ext>
            </a:extLst>
          </p:cNvPr>
          <p:cNvSpPr/>
          <p:nvPr/>
        </p:nvSpPr>
        <p:spPr>
          <a:xfrm>
            <a:off x="4671388" y="4110496"/>
            <a:ext cx="3015446" cy="5536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F199ECA-6593-4F6E-8F89-BEA968375FDF}"/>
              </a:ext>
            </a:extLst>
          </p:cNvPr>
          <p:cNvSpPr/>
          <p:nvPr/>
        </p:nvSpPr>
        <p:spPr>
          <a:xfrm>
            <a:off x="4548698" y="4241808"/>
            <a:ext cx="3015446" cy="5536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12F2D1-0FBB-49DF-8EE3-78E40542762E}"/>
              </a:ext>
            </a:extLst>
          </p:cNvPr>
          <p:cNvSpPr/>
          <p:nvPr/>
        </p:nvSpPr>
        <p:spPr>
          <a:xfrm>
            <a:off x="4426008" y="4378048"/>
            <a:ext cx="3015446" cy="5536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elle 18">
                <a:extLst>
                  <a:ext uri="{FF2B5EF4-FFF2-40B4-BE49-F238E27FC236}">
                    <a16:creationId xmlns:a16="http://schemas.microsoft.com/office/drawing/2014/main" id="{6BF09548-43D2-4459-8419-897AC54E81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48698" y="4491137"/>
              <a:ext cx="2787595" cy="40138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57519">
                      <a:extLst>
                        <a:ext uri="{9D8B030D-6E8A-4147-A177-3AD203B41FA5}">
                          <a16:colId xmlns:a16="http://schemas.microsoft.com/office/drawing/2014/main" val="2551094452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512930069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2521853634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382833127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15548519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  <a:p>
                          <a:endParaRPr lang="de-LU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  <a:p>
                          <a:endParaRPr lang="de-LU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de-LU" sz="1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  <a:p>
                          <a:endParaRPr lang="de-LU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LU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LU" sz="100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de-LU" sz="1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LU" sz="1000" dirty="0"/>
                        </a:p>
                        <a:p>
                          <a:endParaRPr lang="de-LU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482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elle 18">
                <a:extLst>
                  <a:ext uri="{FF2B5EF4-FFF2-40B4-BE49-F238E27FC236}">
                    <a16:creationId xmlns:a16="http://schemas.microsoft.com/office/drawing/2014/main" id="{6BF09548-43D2-4459-8419-897AC54E81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28370"/>
                  </p:ext>
                </p:extLst>
              </p:nvPr>
            </p:nvGraphicFramePr>
            <p:xfrm>
              <a:off x="4548698" y="4491137"/>
              <a:ext cx="2787595" cy="401384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557519">
                      <a:extLst>
                        <a:ext uri="{9D8B030D-6E8A-4147-A177-3AD203B41FA5}">
                          <a16:colId xmlns:a16="http://schemas.microsoft.com/office/drawing/2014/main" val="2551094452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512930069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2521853634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382833127"/>
                        </a:ext>
                      </a:extLst>
                    </a:gridCol>
                    <a:gridCol w="557519">
                      <a:extLst>
                        <a:ext uri="{9D8B030D-6E8A-4147-A177-3AD203B41FA5}">
                          <a16:colId xmlns:a16="http://schemas.microsoft.com/office/drawing/2014/main" val="1554851979"/>
                        </a:ext>
                      </a:extLst>
                    </a:gridCol>
                  </a:tblGrid>
                  <a:tr h="40138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87" t="-1493" r="-40000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2198" t="-1493" r="-30439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493" r="-201087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LU" sz="1000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98913" t="-1493" r="-2174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482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1A8B90E1-2A62-4FC1-9AA5-BF7A21A24C24}"/>
              </a:ext>
            </a:extLst>
          </p:cNvPr>
          <p:cNvSpPr/>
          <p:nvPr/>
        </p:nvSpPr>
        <p:spPr>
          <a:xfrm>
            <a:off x="3526971" y="2491273"/>
            <a:ext cx="756951" cy="351710"/>
          </a:xfrm>
          <a:prstGeom prst="rightArrow">
            <a:avLst/>
          </a:prstGeom>
          <a:solidFill>
            <a:srgbClr val="6262FF"/>
          </a:solidFill>
          <a:ln>
            <a:solidFill>
              <a:srgbClr val="626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B7B03009-B521-4C5B-A92B-A9B4AEA82357}"/>
              </a:ext>
            </a:extLst>
          </p:cNvPr>
          <p:cNvSpPr/>
          <p:nvPr/>
        </p:nvSpPr>
        <p:spPr>
          <a:xfrm>
            <a:off x="3511920" y="4393249"/>
            <a:ext cx="756951" cy="35171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LU">
              <a:solidFill>
                <a:srgbClr val="FF0000"/>
              </a:solidFill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138E13B3-8373-49C4-AC23-153BF7BED523}"/>
              </a:ext>
            </a:extLst>
          </p:cNvPr>
          <p:cNvSpPr txBox="1">
            <a:spLocks/>
          </p:cNvSpPr>
          <p:nvPr/>
        </p:nvSpPr>
        <p:spPr>
          <a:xfrm>
            <a:off x="8457861" y="910326"/>
            <a:ext cx="3161963" cy="633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de-LU" dirty="0"/>
              <a:t>In Blau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69F7E6-4524-4734-9237-6B9A096C59BC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56981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FBD7A5-7241-4210-9778-6DE57C8C9BCF}"/>
              </a:ext>
            </a:extLst>
          </p:cNvPr>
          <p:cNvSpPr/>
          <p:nvPr/>
        </p:nvSpPr>
        <p:spPr>
          <a:xfrm>
            <a:off x="6810895" y="1169578"/>
            <a:ext cx="5037512" cy="5408560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C0F9A3-B4FF-4C19-839F-C8A0039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Modellstrukturen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244497-D832-47F6-AB25-AB156E2D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461483"/>
            <a:ext cx="595101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Layer (type) Output Shape Param #</a:t>
            </a:r>
            <a:br>
              <a:rPr lang="en-US" sz="1100" dirty="0"/>
            </a:br>
            <a:r>
              <a:rPr lang="en-US" sz="1100" dirty="0"/>
              <a:t>=================================================================</a:t>
            </a:r>
            <a:br>
              <a:rPr lang="en-US" sz="1100" dirty="0"/>
            </a:br>
            <a:r>
              <a:rPr lang="en-US" sz="1100" dirty="0"/>
              <a:t>conv2d_20 (Conv2D) (None, 166, 25, 32) 512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max_pooling2d_10 (</a:t>
            </a:r>
            <a:r>
              <a:rPr lang="en-US" sz="1100" dirty="0" err="1"/>
              <a:t>MaxPooling</a:t>
            </a:r>
            <a:r>
              <a:rPr lang="en-US" sz="1100" dirty="0"/>
              <a:t>) (None, 162, 25, 32) 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conv2d_21 (Conv2D) (None, 158, 25, 32) 5152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max_pooling2d_11 (</a:t>
            </a:r>
            <a:r>
              <a:rPr lang="en-US" sz="1100" dirty="0" err="1"/>
              <a:t>MaxPooling</a:t>
            </a:r>
            <a:r>
              <a:rPr lang="en-US" sz="1100" dirty="0"/>
              <a:t>) (None, 154, 25, 32) 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flatten_8 (Flatten) (None, 123200) 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dense_36 (Dense) (None, 100) 12320100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dropout_12 (Dropout) (None, 100) 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dense_37 (Dense) (None, 50) 5050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dropout_13 (Dropout) multiple 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dense_38 (Dense) (None, 20) 1020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dense_39 (Dense) (None, 20) 420</a:t>
            </a:r>
            <a:br>
              <a:rPr lang="en-US" sz="1100" dirty="0"/>
            </a:br>
            <a:r>
              <a:rPr lang="en-US" sz="1100" dirty="0"/>
              <a:t>_________________________________________________________________</a:t>
            </a:r>
            <a:br>
              <a:rPr lang="en-US" sz="1100" dirty="0"/>
            </a:br>
            <a:r>
              <a:rPr lang="en-US" sz="1100" dirty="0"/>
              <a:t>dense_40 (Dense) (None, 4) 84</a:t>
            </a:r>
            <a:br>
              <a:rPr lang="en-US" sz="1100" dirty="0"/>
            </a:br>
            <a:r>
              <a:rPr lang="en-US" sz="1100" dirty="0"/>
              <a:t>=================================================================</a:t>
            </a:r>
            <a:br>
              <a:rPr lang="en-US" sz="1100" dirty="0"/>
            </a:br>
            <a:r>
              <a:rPr lang="en-US" sz="1100" dirty="0"/>
              <a:t>Total params: 12,332,338</a:t>
            </a:r>
            <a:br>
              <a:rPr lang="en-US" sz="1100" dirty="0"/>
            </a:br>
            <a:r>
              <a:rPr lang="en-US" sz="1100" dirty="0"/>
              <a:t>Trainable params: 12,332,338</a:t>
            </a:r>
            <a:br>
              <a:rPr lang="en-US" sz="1100" dirty="0"/>
            </a:br>
            <a:r>
              <a:rPr lang="en-US" sz="1100" dirty="0"/>
              <a:t>Non-trainable params: 0 </a:t>
            </a:r>
            <a:br>
              <a:rPr lang="en-US" sz="1100" dirty="0"/>
            </a:br>
            <a:endParaRPr lang="de-LU" sz="1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20AAC0-405A-445B-8495-BF632AD9B32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171" y="1400968"/>
            <a:ext cx="4632960" cy="49457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LU" b="1" dirty="0"/>
              <a:t>Modell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2 </a:t>
            </a:r>
            <a:r>
              <a:rPr lang="de-LU" sz="2400" dirty="0" err="1"/>
              <a:t>narrow</a:t>
            </a:r>
            <a:r>
              <a:rPr lang="de-LU" sz="2400" dirty="0"/>
              <a:t> </a:t>
            </a:r>
            <a:r>
              <a:rPr lang="de-LU" sz="2400" dirty="0" err="1"/>
              <a:t>Covolution</a:t>
            </a:r>
            <a:r>
              <a:rPr lang="de-LU" sz="2400" dirty="0"/>
              <a:t>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2 </a:t>
            </a:r>
            <a:r>
              <a:rPr lang="de-LU" sz="2400" dirty="0" err="1"/>
              <a:t>narrow</a:t>
            </a:r>
            <a:r>
              <a:rPr lang="de-LU" sz="2400" dirty="0"/>
              <a:t>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Faltung und Pooling jeweils über 5 Frames hinweg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 err="1"/>
              <a:t>Stride</a:t>
            </a:r>
            <a:r>
              <a:rPr lang="de-LU" sz="2400" dirty="0"/>
              <a:t> bei Faltung: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 err="1"/>
              <a:t>Stride</a:t>
            </a:r>
            <a:r>
              <a:rPr lang="de-LU" sz="2400" dirty="0"/>
              <a:t> bei Pooling: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.35 Dropout nach erstem Fully </a:t>
            </a:r>
            <a:r>
              <a:rPr lang="de-LU" sz="2400" dirty="0" err="1"/>
              <a:t>Connected</a:t>
            </a:r>
            <a:r>
              <a:rPr lang="de-LU" sz="2400" dirty="0"/>
              <a:t>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.25 Dropout in den restlichen </a:t>
            </a:r>
            <a:r>
              <a:rPr lang="de-LU" sz="2400" dirty="0" err="1"/>
              <a:t>Layern</a:t>
            </a:r>
            <a:endParaRPr lang="de-LU" sz="2400" dirty="0"/>
          </a:p>
          <a:p>
            <a:endParaRPr lang="de-LU" sz="240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FD3F9CC-23BC-45E7-81C9-C604F5995ECF}"/>
              </a:ext>
            </a:extLst>
          </p:cNvPr>
          <p:cNvSpPr txBox="1">
            <a:spLocks/>
          </p:cNvSpPr>
          <p:nvPr/>
        </p:nvSpPr>
        <p:spPr>
          <a:xfrm>
            <a:off x="8438977" y="3698227"/>
            <a:ext cx="3161963" cy="121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LU" dirty="0"/>
            </a:br>
            <a:br>
              <a:rPr lang="de-LU" dirty="0"/>
            </a:br>
            <a:endParaRPr lang="de-LU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12656D-E631-41B5-BB6C-D5E3F0822C35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76736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FBD7A5-7241-4210-9778-6DE57C8C9BCF}"/>
              </a:ext>
            </a:extLst>
          </p:cNvPr>
          <p:cNvSpPr/>
          <p:nvPr/>
        </p:nvSpPr>
        <p:spPr>
          <a:xfrm>
            <a:off x="6810895" y="1169578"/>
            <a:ext cx="5037512" cy="5408560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C0F9A3-B4FF-4C19-839F-C8A0039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Modellstrukturen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244497-D832-47F6-AB25-AB156E2D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461483"/>
            <a:ext cx="595101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Layer (type) Output Shape Param #</a:t>
            </a:r>
            <a:br>
              <a:rPr lang="de-LU" sz="1100" dirty="0"/>
            </a:br>
            <a:r>
              <a:rPr lang="de-LU" sz="1100" dirty="0"/>
              <a:t>=================================================================</a:t>
            </a:r>
            <a:br>
              <a:rPr lang="de-LU" sz="1100" dirty="0"/>
            </a:br>
            <a:r>
              <a:rPr lang="de-LU" sz="1100" dirty="0"/>
              <a:t>conv2d_22 (Conv2D) (None, 166, 25, 32) 512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max_pooling2d_12 (</a:t>
            </a:r>
            <a:r>
              <a:rPr lang="de-LU" sz="1100" dirty="0" err="1"/>
              <a:t>MaxPooling</a:t>
            </a:r>
            <a:r>
              <a:rPr lang="de-LU" sz="1100" dirty="0"/>
              <a:t>) (None, 165, 25, 32)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conv2d_23 (Conv2D) (None, 163, 25, 32) 3104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max_pooling2d_13 (</a:t>
            </a:r>
            <a:r>
              <a:rPr lang="de-LU" sz="1100" dirty="0" err="1"/>
              <a:t>MaxPooling</a:t>
            </a:r>
            <a:r>
              <a:rPr lang="de-LU" sz="1100" dirty="0"/>
              <a:t> (None, 162, 25, 32)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conv2d_24 (Conv2D) (None, 160, 25, 32) 3104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max_pooling2d_14 (</a:t>
            </a:r>
            <a:r>
              <a:rPr lang="de-LU" sz="1100" dirty="0" err="1"/>
              <a:t>MaxPooling</a:t>
            </a:r>
            <a:r>
              <a:rPr lang="de-LU" sz="1100" dirty="0"/>
              <a:t>) (None, 159, 25, 32)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flatten_9 (</a:t>
            </a:r>
            <a:r>
              <a:rPr lang="de-LU" sz="1100" dirty="0" err="1"/>
              <a:t>Flatten</a:t>
            </a:r>
            <a:r>
              <a:rPr lang="de-LU" sz="1100" dirty="0"/>
              <a:t>) (None, 127200)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dense_41 (</a:t>
            </a:r>
            <a:r>
              <a:rPr lang="de-LU" sz="1100" dirty="0" err="1"/>
              <a:t>Dense</a:t>
            </a:r>
            <a:r>
              <a:rPr lang="de-LU" sz="1100" dirty="0"/>
              <a:t>) (None, 100) 12720100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dropout_14 (Dropout) (None, 100)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dense_42 (</a:t>
            </a:r>
            <a:r>
              <a:rPr lang="de-LU" sz="1100" dirty="0" err="1"/>
              <a:t>Dense</a:t>
            </a:r>
            <a:r>
              <a:rPr lang="de-LU" sz="1100" dirty="0"/>
              <a:t>) (None, 50) 5050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dropout_15 (Dropout) multiple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dense_43 (</a:t>
            </a:r>
            <a:r>
              <a:rPr lang="de-LU" sz="1100" dirty="0" err="1"/>
              <a:t>Dense</a:t>
            </a:r>
            <a:r>
              <a:rPr lang="de-LU" sz="1100" dirty="0"/>
              <a:t>) (None, 20) 1020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dense_44 (</a:t>
            </a:r>
            <a:r>
              <a:rPr lang="de-LU" sz="1100" dirty="0" err="1"/>
              <a:t>Dense</a:t>
            </a:r>
            <a:r>
              <a:rPr lang="de-LU" sz="1100" dirty="0"/>
              <a:t>) (None, 4) 84</a:t>
            </a:r>
            <a:br>
              <a:rPr lang="de-LU" sz="1100" dirty="0"/>
            </a:br>
            <a:r>
              <a:rPr lang="de-LU" sz="1100" dirty="0"/>
              <a:t>=================================================================</a:t>
            </a:r>
            <a:br>
              <a:rPr lang="de-LU" sz="1100" dirty="0"/>
            </a:br>
            <a:r>
              <a:rPr lang="de-LU" sz="1100" dirty="0"/>
              <a:t>Total </a:t>
            </a:r>
            <a:r>
              <a:rPr lang="de-LU" sz="1100" dirty="0" err="1"/>
              <a:t>params</a:t>
            </a:r>
            <a:r>
              <a:rPr lang="de-LU" sz="1100" dirty="0"/>
              <a:t>: 12,732,974</a:t>
            </a:r>
            <a:br>
              <a:rPr lang="de-LU" sz="1100" dirty="0"/>
            </a:br>
            <a:r>
              <a:rPr lang="de-LU" sz="1100" dirty="0" err="1"/>
              <a:t>Trainable</a:t>
            </a:r>
            <a:r>
              <a:rPr lang="de-LU" sz="1100" dirty="0"/>
              <a:t> </a:t>
            </a:r>
            <a:r>
              <a:rPr lang="de-LU" sz="1100" dirty="0" err="1"/>
              <a:t>params</a:t>
            </a:r>
            <a:r>
              <a:rPr lang="de-LU" sz="1100" dirty="0"/>
              <a:t>: 12,732,974</a:t>
            </a:r>
            <a:br>
              <a:rPr lang="de-LU" sz="1100" dirty="0"/>
            </a:br>
            <a:r>
              <a:rPr lang="de-LU" sz="1100" dirty="0"/>
              <a:t>Non-</a:t>
            </a:r>
            <a:r>
              <a:rPr lang="de-LU" sz="1100" dirty="0" err="1"/>
              <a:t>trainable</a:t>
            </a:r>
            <a:r>
              <a:rPr lang="de-LU" sz="1100" dirty="0"/>
              <a:t> </a:t>
            </a:r>
            <a:r>
              <a:rPr lang="de-LU" sz="1100" dirty="0" err="1"/>
              <a:t>params</a:t>
            </a:r>
            <a:r>
              <a:rPr lang="de-LU" sz="1100" dirty="0"/>
              <a:t>: 0 </a:t>
            </a:r>
            <a:br>
              <a:rPr lang="de-LU" sz="1100" dirty="0"/>
            </a:br>
            <a:br>
              <a:rPr lang="en-US" sz="1100" dirty="0"/>
            </a:br>
            <a:endParaRPr lang="de-LU" sz="1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20AAC0-405A-445B-8495-BF632AD9B32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171" y="1400968"/>
            <a:ext cx="4632960" cy="4945780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LU" b="1" dirty="0"/>
              <a:t>Modell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3 </a:t>
            </a:r>
            <a:r>
              <a:rPr lang="de-LU" sz="2400" dirty="0" err="1"/>
              <a:t>narrow</a:t>
            </a:r>
            <a:r>
              <a:rPr lang="de-LU" sz="2400" dirty="0"/>
              <a:t> </a:t>
            </a:r>
            <a:r>
              <a:rPr lang="de-LU" sz="2400" dirty="0" err="1"/>
              <a:t>Covolution</a:t>
            </a:r>
            <a:r>
              <a:rPr lang="de-LU" sz="2400" dirty="0"/>
              <a:t>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3 </a:t>
            </a:r>
            <a:r>
              <a:rPr lang="de-LU" sz="2400" dirty="0" err="1"/>
              <a:t>narrow</a:t>
            </a:r>
            <a:r>
              <a:rPr lang="de-LU" sz="2400" dirty="0"/>
              <a:t>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Faltung einmal über 5, zweimal über 3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Pooling über 2 Frames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 err="1"/>
              <a:t>Stride</a:t>
            </a:r>
            <a:r>
              <a:rPr lang="de-LU" sz="2400" dirty="0"/>
              <a:t> bei Faltung: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 err="1"/>
              <a:t>Stride</a:t>
            </a:r>
            <a:r>
              <a:rPr lang="de-LU" sz="2400" dirty="0"/>
              <a:t> bei Pooling: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.35 Dropout nach erstem Fully </a:t>
            </a:r>
            <a:r>
              <a:rPr lang="de-LU" sz="2400" dirty="0" err="1"/>
              <a:t>Connected</a:t>
            </a:r>
            <a:r>
              <a:rPr lang="de-LU" sz="2400" dirty="0"/>
              <a:t>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.25 Dropout in den restlichen </a:t>
            </a:r>
            <a:r>
              <a:rPr lang="de-LU" sz="2400" dirty="0" err="1"/>
              <a:t>Layern</a:t>
            </a:r>
            <a:endParaRPr lang="de-LU" sz="240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FD3F9CC-23BC-45E7-81C9-C604F5995ECF}"/>
              </a:ext>
            </a:extLst>
          </p:cNvPr>
          <p:cNvSpPr txBox="1">
            <a:spLocks/>
          </p:cNvSpPr>
          <p:nvPr/>
        </p:nvSpPr>
        <p:spPr>
          <a:xfrm>
            <a:off x="8438977" y="3698227"/>
            <a:ext cx="3161963" cy="121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LU" dirty="0"/>
            </a:br>
            <a:br>
              <a:rPr lang="de-LU" dirty="0"/>
            </a:br>
            <a:endParaRPr lang="de-LU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40887-AB73-469F-9BEF-673A5A0398F8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79074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FBD7A5-7241-4210-9778-6DE57C8C9BCF}"/>
              </a:ext>
            </a:extLst>
          </p:cNvPr>
          <p:cNvSpPr/>
          <p:nvPr/>
        </p:nvSpPr>
        <p:spPr>
          <a:xfrm>
            <a:off x="6810895" y="1169578"/>
            <a:ext cx="5037512" cy="5408560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C0F9A3-B4FF-4C19-839F-C8A0039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Modellstrukturen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20AAC0-405A-445B-8495-BF632AD9B32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171" y="1400968"/>
            <a:ext cx="4632960" cy="49457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LU" b="1" dirty="0"/>
              <a:t>Modell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1 </a:t>
            </a:r>
            <a:r>
              <a:rPr lang="de-LU" sz="2400" dirty="0" err="1"/>
              <a:t>narrow</a:t>
            </a:r>
            <a:r>
              <a:rPr lang="de-LU" sz="2400" dirty="0"/>
              <a:t> </a:t>
            </a:r>
            <a:r>
              <a:rPr lang="de-LU" sz="2400" dirty="0" err="1"/>
              <a:t>Covolution</a:t>
            </a:r>
            <a:r>
              <a:rPr lang="de-LU" sz="2400" dirty="0"/>
              <a:t>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dirty="0"/>
              <a:t>Breite von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dirty="0" err="1"/>
              <a:t>Stride</a:t>
            </a:r>
            <a:r>
              <a:rPr lang="de-LU" dirty="0"/>
              <a:t> von (2,1)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1 </a:t>
            </a:r>
            <a:r>
              <a:rPr lang="de-LU" sz="2400" dirty="0" err="1"/>
              <a:t>wide</a:t>
            </a:r>
            <a:r>
              <a:rPr lang="de-LU" sz="2400" dirty="0"/>
              <a:t> </a:t>
            </a:r>
            <a:r>
              <a:rPr lang="de-LU" sz="2400" dirty="0" err="1"/>
              <a:t>Covolution</a:t>
            </a:r>
            <a:r>
              <a:rPr lang="de-LU" sz="2400" dirty="0"/>
              <a:t>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dirty="0"/>
              <a:t>Breite von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dirty="0" err="1"/>
              <a:t>Stride</a:t>
            </a:r>
            <a:r>
              <a:rPr lang="de-LU" dirty="0"/>
              <a:t> von (2,1)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Keine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400" dirty="0"/>
              <a:t>.2 Dropout in den Fully </a:t>
            </a:r>
            <a:r>
              <a:rPr lang="de-LU" sz="2400" dirty="0" err="1"/>
              <a:t>Connected</a:t>
            </a:r>
            <a:r>
              <a:rPr lang="de-LU" sz="2400" dirty="0"/>
              <a:t>  </a:t>
            </a:r>
            <a:r>
              <a:rPr lang="de-LU" sz="2400" dirty="0" err="1"/>
              <a:t>Layern</a:t>
            </a:r>
            <a:endParaRPr lang="de-LU" sz="240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FD3F9CC-23BC-45E7-81C9-C604F5995ECF}"/>
              </a:ext>
            </a:extLst>
          </p:cNvPr>
          <p:cNvSpPr txBox="1">
            <a:spLocks/>
          </p:cNvSpPr>
          <p:nvPr/>
        </p:nvSpPr>
        <p:spPr>
          <a:xfrm>
            <a:off x="8438977" y="3698227"/>
            <a:ext cx="3161963" cy="121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LU" dirty="0"/>
            </a:br>
            <a:br>
              <a:rPr lang="de-LU" dirty="0"/>
            </a:br>
            <a:endParaRPr lang="de-LU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4BEE7D6-2BA6-4835-A3E6-A0981B6C5F63}"/>
              </a:ext>
            </a:extLst>
          </p:cNvPr>
          <p:cNvSpPr txBox="1"/>
          <p:nvPr/>
        </p:nvSpPr>
        <p:spPr>
          <a:xfrm>
            <a:off x="700636" y="5188545"/>
            <a:ext cx="6097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LU" dirty="0"/>
              <a:t>Idee: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dirty="0"/>
              <a:t>Erste Faltung extrahieren für jedes Gelenk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dirty="0"/>
              <a:t>Zweite Schicht faltet über extrahierte Features für jedes Gelenk hinweg</a:t>
            </a:r>
            <a:br>
              <a:rPr lang="de-LU" dirty="0"/>
            </a:br>
            <a:r>
              <a:rPr lang="de-LU" dirty="0"/>
              <a:t>=&gt; Geringere Parameteranzahl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CBA2007-3AD3-4C90-A0E0-1A863B26EDBE}"/>
              </a:ext>
            </a:extLst>
          </p:cNvPr>
          <p:cNvSpPr txBox="1">
            <a:spLocks/>
          </p:cNvSpPr>
          <p:nvPr/>
        </p:nvSpPr>
        <p:spPr>
          <a:xfrm>
            <a:off x="700636" y="1461483"/>
            <a:ext cx="595101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Layer (type) Output Shape Param #</a:t>
            </a:r>
            <a:br>
              <a:rPr lang="de-LU" sz="1100"/>
            </a:br>
            <a:r>
              <a:rPr lang="de-LU" sz="1100"/>
              <a:t>=================================================================</a:t>
            </a:r>
            <a:br>
              <a:rPr lang="de-LU" sz="1100"/>
            </a:br>
            <a:r>
              <a:rPr lang="de-LU" sz="1100"/>
              <a:t>conv2d_25 (Conv2D) (None, 81, 25, 32) 992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conv2d_26 (Conv2D) (None, 39, 1, 32) 128032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flatten_10 (Flatten) (None, 1248) 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dense_45 (Dense) (None, 100) 124900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dropout_16 (Dropout) multiple 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dense_46 (Dense) (None, 50) 5050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dense_47 (Dense) (None, 20) 1020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dense_48 (Dense) (None, 20) 420</a:t>
            </a:r>
            <a:br>
              <a:rPr lang="de-LU" sz="1100"/>
            </a:br>
            <a:r>
              <a:rPr lang="de-LU" sz="1100"/>
              <a:t>_________________________________________________________________</a:t>
            </a:r>
            <a:br>
              <a:rPr lang="de-LU" sz="1100"/>
            </a:br>
            <a:r>
              <a:rPr lang="de-LU" sz="1100"/>
              <a:t>dense_49 (Dense) (None, 4) 84</a:t>
            </a:r>
            <a:br>
              <a:rPr lang="de-LU" sz="1100"/>
            </a:br>
            <a:r>
              <a:rPr lang="de-LU" sz="1100"/>
              <a:t>=================================================================</a:t>
            </a:r>
            <a:br>
              <a:rPr lang="de-LU" sz="1100"/>
            </a:br>
            <a:r>
              <a:rPr lang="de-LU" sz="1100"/>
              <a:t>Total params: 260,498</a:t>
            </a:r>
            <a:br>
              <a:rPr lang="de-LU" sz="1100"/>
            </a:br>
            <a:r>
              <a:rPr lang="de-LU" sz="1100"/>
              <a:t>Trainable params: 260,498</a:t>
            </a:r>
            <a:br>
              <a:rPr lang="de-LU" sz="1100"/>
            </a:br>
            <a:r>
              <a:rPr lang="de-LU" sz="1100"/>
              <a:t>Non-trainable params: 0 </a:t>
            </a:r>
            <a:endParaRPr lang="de-LU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B75FA9-F4EB-49AB-9FE5-0B2313081F59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0151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FBD7A5-7241-4210-9778-6DE57C8C9BCF}"/>
              </a:ext>
            </a:extLst>
          </p:cNvPr>
          <p:cNvSpPr/>
          <p:nvPr/>
        </p:nvSpPr>
        <p:spPr>
          <a:xfrm>
            <a:off x="6810895" y="1169578"/>
            <a:ext cx="5037512" cy="5408560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C0F9A3-B4FF-4C19-839F-C8A0039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Modellstrukturen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244497-D832-47F6-AB25-AB156E2D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461483"/>
            <a:ext cx="595101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Layer (type) Output Shape Param #</a:t>
            </a:r>
            <a:br>
              <a:rPr lang="de-LU" sz="1100" dirty="0"/>
            </a:br>
            <a:r>
              <a:rPr lang="de-LU" sz="1100" dirty="0"/>
              <a:t>=================================================================</a:t>
            </a:r>
            <a:br>
              <a:rPr lang="de-LU" sz="1100" dirty="0"/>
            </a:br>
            <a:r>
              <a:rPr lang="de-LU" sz="1100" dirty="0"/>
              <a:t>conv2d_37 (Conv2D) (None, 81, 25, 32) 992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conv2d_38 (Conv2D) (None, 39, 25, 16) 2576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conv2d_39 (Conv2D) (None, 18, 1, 32) 64032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flatten_15 (</a:t>
            </a:r>
            <a:r>
              <a:rPr lang="de-LU" sz="1100" dirty="0" err="1"/>
              <a:t>Flatten</a:t>
            </a:r>
            <a:r>
              <a:rPr lang="de-LU" sz="1100" dirty="0"/>
              <a:t>) (None, 576)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dense_68 (</a:t>
            </a:r>
            <a:r>
              <a:rPr lang="de-LU" sz="1100" dirty="0" err="1"/>
              <a:t>Dense</a:t>
            </a:r>
            <a:r>
              <a:rPr lang="de-LU" sz="1100" dirty="0"/>
              <a:t>) (None, 100) 57700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dropout_23 (Dropout) multiple 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dense_69 (</a:t>
            </a:r>
            <a:r>
              <a:rPr lang="de-LU" sz="1100" dirty="0" err="1"/>
              <a:t>Dense</a:t>
            </a:r>
            <a:r>
              <a:rPr lang="de-LU" sz="1100" dirty="0"/>
              <a:t>) (None, 50) 5050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dense_70 (</a:t>
            </a:r>
            <a:r>
              <a:rPr lang="de-LU" sz="1100" dirty="0" err="1"/>
              <a:t>Dense</a:t>
            </a:r>
            <a:r>
              <a:rPr lang="de-LU" sz="1100" dirty="0"/>
              <a:t>) (None, 20) 1020</a:t>
            </a:r>
            <a:br>
              <a:rPr lang="de-LU" sz="1100" dirty="0"/>
            </a:br>
            <a:r>
              <a:rPr lang="de-LU" sz="1100" dirty="0"/>
              <a:t>_________________________________________________________________</a:t>
            </a:r>
            <a:br>
              <a:rPr lang="de-LU" sz="1100" dirty="0"/>
            </a:br>
            <a:r>
              <a:rPr lang="de-LU" sz="1100" dirty="0"/>
              <a:t>dense_71 (</a:t>
            </a:r>
            <a:r>
              <a:rPr lang="de-LU" sz="1100" dirty="0" err="1"/>
              <a:t>Dense</a:t>
            </a:r>
            <a:r>
              <a:rPr lang="de-LU" sz="1100" dirty="0"/>
              <a:t>) (None, 4) 84</a:t>
            </a:r>
            <a:br>
              <a:rPr lang="de-LU" sz="1100" dirty="0"/>
            </a:br>
            <a:r>
              <a:rPr lang="de-LU" sz="1100" dirty="0"/>
              <a:t>=================================================================</a:t>
            </a:r>
            <a:br>
              <a:rPr lang="de-LU" sz="1100" dirty="0"/>
            </a:br>
            <a:r>
              <a:rPr lang="de-LU" sz="1100" dirty="0"/>
              <a:t>Total </a:t>
            </a:r>
            <a:r>
              <a:rPr lang="de-LU" sz="1100" dirty="0" err="1"/>
              <a:t>params</a:t>
            </a:r>
            <a:r>
              <a:rPr lang="de-LU" sz="1100" dirty="0"/>
              <a:t>: 131,454</a:t>
            </a:r>
            <a:br>
              <a:rPr lang="de-LU" sz="1100" dirty="0"/>
            </a:br>
            <a:r>
              <a:rPr lang="de-LU" sz="1100" dirty="0" err="1"/>
              <a:t>Trainable</a:t>
            </a:r>
            <a:r>
              <a:rPr lang="de-LU" sz="1100" dirty="0"/>
              <a:t> </a:t>
            </a:r>
            <a:r>
              <a:rPr lang="de-LU" sz="1100" dirty="0" err="1"/>
              <a:t>params</a:t>
            </a:r>
            <a:r>
              <a:rPr lang="de-LU" sz="1100" dirty="0"/>
              <a:t>: 131,454</a:t>
            </a:r>
            <a:br>
              <a:rPr lang="de-LU" sz="1100" dirty="0"/>
            </a:br>
            <a:r>
              <a:rPr lang="de-LU" sz="1100" dirty="0"/>
              <a:t>Non-</a:t>
            </a:r>
            <a:r>
              <a:rPr lang="de-LU" sz="1100" dirty="0" err="1"/>
              <a:t>trainable</a:t>
            </a:r>
            <a:r>
              <a:rPr lang="de-LU" sz="1100" dirty="0"/>
              <a:t> </a:t>
            </a:r>
            <a:r>
              <a:rPr lang="de-LU" sz="1100" dirty="0" err="1"/>
              <a:t>params</a:t>
            </a:r>
            <a:r>
              <a:rPr lang="de-LU" sz="1100" dirty="0"/>
              <a:t>: 0 </a:t>
            </a:r>
            <a:br>
              <a:rPr lang="de-LU" sz="1100" dirty="0"/>
            </a:br>
            <a:endParaRPr lang="de-LU" sz="1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20AAC0-405A-445B-8495-BF632AD9B32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171" y="1400968"/>
            <a:ext cx="4632960" cy="4945780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LU" b="1" dirty="0"/>
              <a:t>Modell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600" dirty="0"/>
              <a:t>2 </a:t>
            </a:r>
            <a:r>
              <a:rPr lang="de-LU" sz="2600" dirty="0" err="1"/>
              <a:t>narrow</a:t>
            </a:r>
            <a:r>
              <a:rPr lang="de-LU" sz="2600" dirty="0"/>
              <a:t> </a:t>
            </a:r>
            <a:r>
              <a:rPr lang="de-LU" sz="2600" dirty="0" err="1"/>
              <a:t>Covolution</a:t>
            </a:r>
            <a:r>
              <a:rPr lang="de-LU" sz="2600" dirty="0"/>
              <a:t>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sz="2600" dirty="0"/>
              <a:t>Einmal Breite von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sz="2600" dirty="0"/>
              <a:t>Einmal Breite von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sz="2600" dirty="0" err="1"/>
              <a:t>Stride</a:t>
            </a:r>
            <a:r>
              <a:rPr lang="de-LU" sz="2600" dirty="0"/>
              <a:t> von (2,1)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600" dirty="0"/>
              <a:t>1 </a:t>
            </a:r>
            <a:r>
              <a:rPr lang="de-LU" sz="2600" dirty="0" err="1"/>
              <a:t>wide</a:t>
            </a:r>
            <a:r>
              <a:rPr lang="de-LU" sz="2600" dirty="0"/>
              <a:t> </a:t>
            </a:r>
            <a:r>
              <a:rPr lang="de-LU" sz="2600" dirty="0" err="1"/>
              <a:t>Covolution</a:t>
            </a:r>
            <a:r>
              <a:rPr lang="de-LU" sz="2600" dirty="0"/>
              <a:t>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sz="2600" dirty="0"/>
              <a:t>Breite von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LU" sz="2600" dirty="0" err="1"/>
              <a:t>Stride</a:t>
            </a:r>
            <a:r>
              <a:rPr lang="de-LU" sz="2600" dirty="0"/>
              <a:t> von (2,1)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600" dirty="0"/>
              <a:t>Keine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600" dirty="0"/>
              <a:t>Ein Fully </a:t>
            </a:r>
            <a:r>
              <a:rPr lang="de-LU" sz="2600" dirty="0" err="1"/>
              <a:t>Connected</a:t>
            </a:r>
            <a:r>
              <a:rPr lang="de-LU" sz="2600" dirty="0"/>
              <a:t> Layer weniger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2600" dirty="0"/>
              <a:t>.2 Dropout in den Fully </a:t>
            </a:r>
            <a:r>
              <a:rPr lang="de-LU" sz="2600" dirty="0" err="1"/>
              <a:t>Connected</a:t>
            </a:r>
            <a:r>
              <a:rPr lang="de-LU" sz="2600" dirty="0"/>
              <a:t>  </a:t>
            </a:r>
            <a:r>
              <a:rPr lang="de-LU" sz="2600" dirty="0" err="1"/>
              <a:t>Layern</a:t>
            </a:r>
            <a:endParaRPr lang="de-LU" sz="260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FD3F9CC-23BC-45E7-81C9-C604F5995ECF}"/>
              </a:ext>
            </a:extLst>
          </p:cNvPr>
          <p:cNvSpPr txBox="1">
            <a:spLocks/>
          </p:cNvSpPr>
          <p:nvPr/>
        </p:nvSpPr>
        <p:spPr>
          <a:xfrm>
            <a:off x="8438977" y="3698227"/>
            <a:ext cx="3161963" cy="1212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LU" dirty="0"/>
            </a:br>
            <a:br>
              <a:rPr lang="de-LU" dirty="0"/>
            </a:br>
            <a:endParaRPr lang="de-LU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8132265-8057-4933-A7BA-EBB78D24537B}"/>
              </a:ext>
            </a:extLst>
          </p:cNvPr>
          <p:cNvSpPr txBox="1">
            <a:spLocks/>
          </p:cNvSpPr>
          <p:nvPr/>
        </p:nvSpPr>
        <p:spPr>
          <a:xfrm>
            <a:off x="597824" y="5346031"/>
            <a:ext cx="6858000" cy="200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LU" dirty="0"/>
              <a:t>Idee: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dirty="0"/>
              <a:t>Bessere Feature Extrahierung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dirty="0"/>
              <a:t>Geringere Parameteranzahl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4C1169-1C4D-466C-9C71-75763E15FC1F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791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1C785-AB96-41AD-A037-7AAAABC4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 der Netzstrukturen</a:t>
            </a:r>
            <a:endParaRPr lang="de-DE" dirty="0"/>
          </a:p>
        </p:txBody>
      </p:sp>
      <p:pic>
        <p:nvPicPr>
          <p:cNvPr id="7" name="Inhaltsplatzhalter 16">
            <a:extLst>
              <a:ext uri="{FF2B5EF4-FFF2-40B4-BE49-F238E27FC236}">
                <a16:creationId xmlns:a16="http://schemas.microsoft.com/office/drawing/2014/main" id="{53838B17-76E2-4BFA-94C8-0E633353A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31" y="2120623"/>
            <a:ext cx="4664075" cy="2383354"/>
          </a:xfrm>
          <a:prstGeom prst="rect">
            <a:avLst/>
          </a:prstGeom>
        </p:spPr>
      </p:pic>
      <p:pic>
        <p:nvPicPr>
          <p:cNvPr id="8" name="Inhaltsplatzhalter 18">
            <a:extLst>
              <a:ext uri="{FF2B5EF4-FFF2-40B4-BE49-F238E27FC236}">
                <a16:creationId xmlns:a16="http://schemas.microsoft.com/office/drawing/2014/main" id="{11C9A101-5BC5-43F2-887E-C3AA7028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49" y="2120623"/>
            <a:ext cx="4664075" cy="238919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35C1111-7EEE-430F-AC64-28534DB0A8C2}"/>
              </a:ext>
            </a:extLst>
          </p:cNvPr>
          <p:cNvGrpSpPr/>
          <p:nvPr/>
        </p:nvGrpSpPr>
        <p:grpSpPr>
          <a:xfrm>
            <a:off x="3545430" y="5037707"/>
            <a:ext cx="5101139" cy="1077218"/>
            <a:chOff x="4074760" y="5303521"/>
            <a:chExt cx="5101139" cy="1077218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E924AFA-7AD4-45B7-9546-BD0E722BCEAE}"/>
                </a:ext>
              </a:extLst>
            </p:cNvPr>
            <p:cNvSpPr/>
            <p:nvPr/>
          </p:nvSpPr>
          <p:spPr>
            <a:xfrm>
              <a:off x="4074760" y="5383902"/>
              <a:ext cx="203522" cy="203522"/>
            </a:xfrm>
            <a:prstGeom prst="ellipse">
              <a:avLst/>
            </a:prstGeom>
            <a:solidFill>
              <a:srgbClr val="0A8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A039A5F-F588-4E0F-87CF-6E2167E902B2}"/>
                </a:ext>
              </a:extLst>
            </p:cNvPr>
            <p:cNvSpPr txBox="1"/>
            <p:nvPr/>
          </p:nvSpPr>
          <p:spPr>
            <a:xfrm>
              <a:off x="4278283" y="5303521"/>
              <a:ext cx="48976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rotation_normalized_model_regularized_1/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rotation_normalized_model_regularized_2/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rotation_normalized_model_regularized_3/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rotation_normalized_model_regularized_4/</a:t>
              </a:r>
              <a:r>
                <a:rPr lang="de-DE" sz="1600" dirty="0" err="1"/>
                <a:t>validation</a:t>
              </a:r>
              <a:endParaRPr lang="de-DE" sz="1600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AA109A9-8100-46DF-8816-D7371474E74F}"/>
                </a:ext>
              </a:extLst>
            </p:cNvPr>
            <p:cNvSpPr/>
            <p:nvPr/>
          </p:nvSpPr>
          <p:spPr>
            <a:xfrm>
              <a:off x="4074760" y="5628879"/>
              <a:ext cx="203522" cy="203522"/>
            </a:xfrm>
            <a:prstGeom prst="ellipse">
              <a:avLst/>
            </a:prstGeom>
            <a:solidFill>
              <a:srgbClr val="D76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A57D0AA-D99A-4B06-AC1B-5FBD0F8215D0}"/>
                </a:ext>
              </a:extLst>
            </p:cNvPr>
            <p:cNvSpPr/>
            <p:nvPr/>
          </p:nvSpPr>
          <p:spPr>
            <a:xfrm>
              <a:off x="4074760" y="5873856"/>
              <a:ext cx="203522" cy="203522"/>
            </a:xfrm>
            <a:prstGeom prst="ellipse">
              <a:avLst/>
            </a:prstGeom>
            <a:solidFill>
              <a:srgbClr val="AE3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A31707B-5EC8-4293-B3F4-6450E32180FE}"/>
                </a:ext>
              </a:extLst>
            </p:cNvPr>
            <p:cNvSpPr/>
            <p:nvPr/>
          </p:nvSpPr>
          <p:spPr>
            <a:xfrm>
              <a:off x="4074760" y="6118834"/>
              <a:ext cx="203522" cy="203522"/>
            </a:xfrm>
            <a:prstGeom prst="ellipse">
              <a:avLst/>
            </a:prstGeom>
            <a:solidFill>
              <a:srgbClr val="C83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57FDA5C-C86A-476B-A4C6-2F938F2B0AD3}"/>
              </a:ext>
            </a:extLst>
          </p:cNvPr>
          <p:cNvSpPr txBox="1">
            <a:spLocks/>
          </p:cNvSpPr>
          <p:nvPr/>
        </p:nvSpPr>
        <p:spPr>
          <a:xfrm>
            <a:off x="1069848" y="1439088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Validierungs-Genauigkeit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84B0E52C-D814-46A3-A38B-121A2AD11D30}"/>
              </a:ext>
            </a:extLst>
          </p:cNvPr>
          <p:cNvSpPr txBox="1">
            <a:spLocks/>
          </p:cNvSpPr>
          <p:nvPr/>
        </p:nvSpPr>
        <p:spPr>
          <a:xfrm>
            <a:off x="6384284" y="1439088"/>
            <a:ext cx="466344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Validierungs-Loss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16C50A-36D4-45D9-9C25-F758AF70A065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9330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AE22-0467-4702-9652-0291E083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genutzten Daten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814F014-4AE0-4CD5-9FBC-D85DF032B6E0}"/>
              </a:ext>
            </a:extLst>
          </p:cNvPr>
          <p:cNvSpPr txBox="1">
            <a:spLocks/>
          </p:cNvSpPr>
          <p:nvPr/>
        </p:nvSpPr>
        <p:spPr>
          <a:xfrm>
            <a:off x="1069848" y="1439088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Validierungs-Genauigkeit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860DFA-6CAD-4B93-9D44-6FFECC6D3984}"/>
              </a:ext>
            </a:extLst>
          </p:cNvPr>
          <p:cNvSpPr txBox="1">
            <a:spLocks/>
          </p:cNvSpPr>
          <p:nvPr/>
        </p:nvSpPr>
        <p:spPr>
          <a:xfrm>
            <a:off x="6384284" y="1439088"/>
            <a:ext cx="466344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Validierungs-Loss</a:t>
            </a:r>
          </a:p>
        </p:txBody>
      </p:sp>
      <p:pic>
        <p:nvPicPr>
          <p:cNvPr id="7" name="Inhaltsplatzhalter 17">
            <a:extLst>
              <a:ext uri="{FF2B5EF4-FFF2-40B4-BE49-F238E27FC236}">
                <a16:creationId xmlns:a16="http://schemas.microsoft.com/office/drawing/2014/main" id="{8E7B8FCC-EA0D-4F13-ACAA-353080E5C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74334"/>
            <a:ext cx="4664075" cy="2349226"/>
          </a:xfrm>
          <a:prstGeom prst="rect">
            <a:avLst/>
          </a:prstGeom>
        </p:spPr>
      </p:pic>
      <p:pic>
        <p:nvPicPr>
          <p:cNvPr id="8" name="Inhaltsplatzhalter 19">
            <a:extLst>
              <a:ext uri="{FF2B5EF4-FFF2-40B4-BE49-F238E27FC236}">
                <a16:creationId xmlns:a16="http://schemas.microsoft.com/office/drawing/2014/main" id="{90B59D3F-526F-4CE6-9384-4FE199285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77" y="2074334"/>
            <a:ext cx="4664075" cy="239063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0F5A4B4-11D5-40D4-8218-CB8ECD8D6503}"/>
              </a:ext>
            </a:extLst>
          </p:cNvPr>
          <p:cNvGrpSpPr/>
          <p:nvPr/>
        </p:nvGrpSpPr>
        <p:grpSpPr>
          <a:xfrm>
            <a:off x="3546419" y="5058806"/>
            <a:ext cx="5099163" cy="1077218"/>
            <a:chOff x="4074760" y="5303521"/>
            <a:chExt cx="5099163" cy="1077218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A3FCB92-5432-4C64-A50C-468E8A1D9A2F}"/>
                </a:ext>
              </a:extLst>
            </p:cNvPr>
            <p:cNvSpPr/>
            <p:nvPr/>
          </p:nvSpPr>
          <p:spPr>
            <a:xfrm>
              <a:off x="4074760" y="5383902"/>
              <a:ext cx="203522" cy="203522"/>
            </a:xfrm>
            <a:prstGeom prst="ellipse">
              <a:avLst/>
            </a:prstGeom>
            <a:solidFill>
              <a:srgbClr val="0564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A839DF8-D1F5-4463-8726-19C1BEFD3AF8}"/>
                </a:ext>
              </a:extLst>
            </p:cNvPr>
            <p:cNvSpPr txBox="1"/>
            <p:nvPr/>
          </p:nvSpPr>
          <p:spPr>
            <a:xfrm>
              <a:off x="4278283" y="5303521"/>
              <a:ext cx="48956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err="1"/>
                <a:t>advanced_normalized_model_regularized</a:t>
              </a:r>
              <a:r>
                <a:rPr lang="de-DE" sz="1600" dirty="0"/>
                <a:t>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normalized_model_regularized_4/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rotation_normalized_model_regularized_4/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unnormalized_model_regularized_4/</a:t>
              </a:r>
              <a:r>
                <a:rPr lang="de-DE" sz="1600" dirty="0" err="1"/>
                <a:t>validation</a:t>
              </a:r>
              <a:endParaRPr lang="de-DE" sz="1600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99E8F40-9A58-407E-833C-0A4A74556C89}"/>
                </a:ext>
              </a:extLst>
            </p:cNvPr>
            <p:cNvSpPr/>
            <p:nvPr/>
          </p:nvSpPr>
          <p:spPr>
            <a:xfrm>
              <a:off x="4074760" y="5628879"/>
              <a:ext cx="203522" cy="203522"/>
            </a:xfrm>
            <a:prstGeom prst="ellipse">
              <a:avLst/>
            </a:prstGeom>
            <a:solidFill>
              <a:srgbClr val="D76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407507D-00E5-44B6-9518-7AB62758F570}"/>
                </a:ext>
              </a:extLst>
            </p:cNvPr>
            <p:cNvSpPr/>
            <p:nvPr/>
          </p:nvSpPr>
          <p:spPr>
            <a:xfrm>
              <a:off x="4074760" y="5873856"/>
              <a:ext cx="203522" cy="203522"/>
            </a:xfrm>
            <a:prstGeom prst="ellipse">
              <a:avLst/>
            </a:prstGeom>
            <a:solidFill>
              <a:srgbClr val="C83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4930B55-0439-4E7F-A495-F2CED63F37FF}"/>
                </a:ext>
              </a:extLst>
            </p:cNvPr>
            <p:cNvSpPr/>
            <p:nvPr/>
          </p:nvSpPr>
          <p:spPr>
            <a:xfrm>
              <a:off x="4074760" y="6118834"/>
              <a:ext cx="203522" cy="203522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A7539BA1-E8DE-4F53-AF9E-499979DE3DB4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0258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19CF4-F3DF-4781-9B14-7E902585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896ED-F133-4C8F-A85B-D692A7218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093" y="2504051"/>
            <a:ext cx="9711813" cy="1699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„Erkennung von Bewegungsvorgängen von Personen anhand 3D-Keypoint-Daten </a:t>
            </a:r>
            <a:r>
              <a:rPr lang="de-DE" dirty="0"/>
              <a:t>mit Rekurrenten und </a:t>
            </a:r>
            <a:r>
              <a:rPr lang="de-DE" dirty="0" err="1"/>
              <a:t>Convolutional</a:t>
            </a:r>
            <a:r>
              <a:rPr lang="de-DE" dirty="0"/>
              <a:t> Neuronalen Netzen.“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0A33AA-4AD3-4D32-A3A7-97F65A66313B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8755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2847-C4FE-4709-9188-88566DCD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LU" sz="2400" dirty="0"/>
              <a:t>Auf Trainingsdaten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449DE7-5B5C-482F-AF57-0ED604A9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ED7F17-BB87-4D21-B0B9-FC3CEC7BA3BA}" type="datetime1">
              <a:rPr lang="de-DE" smtClean="0"/>
              <a:t>04.10.2020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65E873-68E1-4445-8E22-04BEDBCD0B9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9700" y="1212850"/>
            <a:ext cx="3162300" cy="5187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0.9948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br>
              <a:rPr lang="de-LU" dirty="0"/>
            </a:b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ROC AUC Score</a:t>
            </a:r>
            <a:r>
              <a:rPr lang="en-US" sz="1400" dirty="0"/>
              <a:t>: 0.9966 </a:t>
            </a:r>
            <a:br>
              <a:rPr lang="en-US" dirty="0"/>
            </a:br>
            <a:endParaRPr lang="de-LU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BC16FC-4A88-48EA-A6A1-D299D045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922" y="2085360"/>
            <a:ext cx="3219899" cy="12765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3CA122-B8B9-4C3C-923F-1DCFA79D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751" y="3965497"/>
            <a:ext cx="3162741" cy="1324160"/>
          </a:xfrm>
          <a:prstGeom prst="rect">
            <a:avLst/>
          </a:prstGeom>
        </p:spPr>
      </p:pic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D7F8CC2B-57BE-4FB8-8166-86BF3B72E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045620"/>
              </p:ext>
            </p:extLst>
          </p:nvPr>
        </p:nvGraphicFramePr>
        <p:xfrm>
          <a:off x="1559691" y="1490662"/>
          <a:ext cx="43926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Worksheet" r:id="rId5" imgW="3881551" imgH="3352685" progId="Excel.Sheet.12">
                  <p:embed/>
                </p:oleObj>
              </mc:Choice>
              <mc:Fallback>
                <p:oleObj name="Worksheet" r:id="rId5" imgW="3881551" imgH="3352685" progId="Excel.Shee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1F92D11C-B7C0-4178-A158-E48A98391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691" y="1490662"/>
                        <a:ext cx="4392612" cy="387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09FFC72-FD3B-488B-B661-78363E982FF1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42302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67235186-C4F7-4CDD-B551-48B7FFAF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LU" sz="2400" dirty="0"/>
              <a:t>Auf Testdaten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8010BE-9970-4596-A647-8ED32BF1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ED7F17-BB87-4D21-B0B9-FC3CEC7BA3BA}" type="datetime1">
              <a:rPr lang="de-DE" smtClean="0"/>
              <a:t>04.10.2020</a:t>
            </a:fld>
            <a:endParaRPr lang="en-US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7DDEC0D-1FC4-4320-B0A5-284FCCD61D5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9700" y="1212850"/>
            <a:ext cx="3162300" cy="51879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0.8993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br>
              <a:rPr lang="de-LU" dirty="0"/>
            </a:b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ROC AUC Score</a:t>
            </a:r>
            <a:r>
              <a:rPr lang="en-US" sz="1400" dirty="0"/>
              <a:t>: </a:t>
            </a:r>
            <a:r>
              <a:rPr lang="de-LU" sz="1400" dirty="0"/>
              <a:t>0.9329 </a:t>
            </a:r>
            <a:br>
              <a:rPr lang="de-LU" sz="1400" dirty="0"/>
            </a:br>
            <a:r>
              <a:rPr lang="en-US" sz="1400" dirty="0"/>
              <a:t> </a:t>
            </a:r>
            <a:br>
              <a:rPr lang="en-US" dirty="0"/>
            </a:br>
            <a:endParaRPr lang="de-LU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AA03707-F868-45F2-82F1-0C52786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32" y="2085053"/>
            <a:ext cx="3086531" cy="12479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1D95982-89C3-40E3-9759-821412EE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32" y="4040952"/>
            <a:ext cx="3048425" cy="1257475"/>
          </a:xfrm>
          <a:prstGeom prst="rect">
            <a:avLst/>
          </a:prstGeom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26050482-4A8F-40ED-904C-E2D23A23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885543"/>
              </p:ext>
            </p:extLst>
          </p:nvPr>
        </p:nvGraphicFramePr>
        <p:xfrm>
          <a:off x="1559691" y="1490662"/>
          <a:ext cx="43926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Worksheet" r:id="rId5" imgW="3881551" imgH="3352685" progId="Excel.Sheet.12">
                  <p:embed/>
                </p:oleObj>
              </mc:Choice>
              <mc:Fallback>
                <p:oleObj name="Worksheet" r:id="rId5" imgW="3881551" imgH="3352685" progId="Excel.Sheet.12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D7F8CC2B-57BE-4FB8-8166-86BF3B72E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691" y="1490662"/>
                        <a:ext cx="4392612" cy="387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8B9DEF12-C81D-481C-BA79-0B19B30B3B9F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96320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509CC9B-BDEF-4B35-852E-4053EC23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LU" sz="2400" dirty="0"/>
              <a:t>Cross View Test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B4A3F5-9834-4853-B22A-0B4EA05B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ED7F17-BB87-4D21-B0B9-FC3CEC7BA3BA}" type="datetime1">
              <a:rPr lang="de-DE" smtClean="0"/>
              <a:t>04.10.2020</a:t>
            </a:fld>
            <a:endParaRPr lang="en-US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B7B926B8-6004-4774-8059-B705D8763CA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9700" y="1212850"/>
            <a:ext cx="3162300" cy="51879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0.9167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br>
              <a:rPr lang="de-LU" dirty="0"/>
            </a:b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ROC AUC Score</a:t>
            </a:r>
            <a:r>
              <a:rPr lang="en-US" sz="1400" dirty="0"/>
              <a:t>: </a:t>
            </a:r>
            <a:r>
              <a:rPr lang="de-LU" sz="1400" dirty="0"/>
              <a:t>0.9437 </a:t>
            </a:r>
            <a:br>
              <a:rPr lang="de-LU" sz="1400" dirty="0"/>
            </a:br>
            <a:br>
              <a:rPr lang="de-LU" sz="1400" dirty="0"/>
            </a:br>
            <a:r>
              <a:rPr lang="en-US" sz="1400" dirty="0"/>
              <a:t> </a:t>
            </a:r>
            <a:br>
              <a:rPr lang="en-US" dirty="0"/>
            </a:br>
            <a:endParaRPr lang="de-LU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FCE3BD-E5BF-4FF3-A789-6362013C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968" y="2076281"/>
            <a:ext cx="3105583" cy="12003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3856A4-61DF-4082-9C3E-669E7BD1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756" y="3938301"/>
            <a:ext cx="3048425" cy="1200318"/>
          </a:xfrm>
          <a:prstGeom prst="rect">
            <a:avLst/>
          </a:prstGeom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CA2A2F5F-8623-423D-829B-815D52C3B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010948"/>
              </p:ext>
            </p:extLst>
          </p:nvPr>
        </p:nvGraphicFramePr>
        <p:xfrm>
          <a:off x="1559691" y="1490662"/>
          <a:ext cx="43926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Worksheet" r:id="rId5" imgW="3881551" imgH="3352685" progId="Excel.Sheet.12">
                  <p:embed/>
                </p:oleObj>
              </mc:Choice>
              <mc:Fallback>
                <p:oleObj name="Worksheet" r:id="rId5" imgW="3881551" imgH="3352685" progId="Excel.Sheet.12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D7F8CC2B-57BE-4FB8-8166-86BF3B72E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691" y="1490662"/>
                        <a:ext cx="4392612" cy="387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48EC3E2-F222-4453-A7DE-07104AEE71A2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11478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509CC9B-BDEF-4B35-852E-4053EC23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LU" sz="2400" dirty="0"/>
              <a:t>Cross </a:t>
            </a:r>
            <a:r>
              <a:rPr lang="de-LU" sz="2400" dirty="0" err="1"/>
              <a:t>Subject</a:t>
            </a:r>
            <a:r>
              <a:rPr lang="de-LU" sz="2400" dirty="0"/>
              <a:t> Test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B4A3F5-9834-4853-B22A-0B4EA05B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ED7F17-BB87-4D21-B0B9-FC3CEC7BA3BA}" type="datetime1">
              <a:rPr lang="de-DE" smtClean="0"/>
              <a:t>04.10.2020</a:t>
            </a:fld>
            <a:endParaRPr lang="en-US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B7B926B8-6004-4774-8059-B705D8763CA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29700" y="1212850"/>
            <a:ext cx="3162300" cy="51879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0.8811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br>
              <a:rPr lang="de-LU" dirty="0"/>
            </a:b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L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ROC AUC Score</a:t>
            </a:r>
            <a:r>
              <a:rPr lang="en-US" sz="1400" dirty="0"/>
              <a:t>: </a:t>
            </a:r>
            <a:r>
              <a:rPr lang="de-LU" sz="1400" dirty="0"/>
              <a:t>0.9208 </a:t>
            </a:r>
            <a:br>
              <a:rPr lang="de-LU" sz="1400" dirty="0"/>
            </a:br>
            <a:br>
              <a:rPr lang="de-LU" sz="1400" dirty="0"/>
            </a:br>
            <a:r>
              <a:rPr lang="en-US" sz="1400" dirty="0"/>
              <a:t> </a:t>
            </a:r>
            <a:br>
              <a:rPr lang="en-US" dirty="0"/>
            </a:br>
            <a:endParaRPr lang="de-LU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876311B-BAD0-4CC1-8FC7-7C63EE23F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326" y="1973937"/>
            <a:ext cx="3124636" cy="12574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55DAFD4-4547-4ABE-9A0D-A129B84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915" y="3992499"/>
            <a:ext cx="3086531" cy="1200318"/>
          </a:xfrm>
          <a:prstGeom prst="rect">
            <a:avLst/>
          </a:prstGeom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8ABA271-FDED-4417-BFC8-5EBF4AF02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29194"/>
              </p:ext>
            </p:extLst>
          </p:nvPr>
        </p:nvGraphicFramePr>
        <p:xfrm>
          <a:off x="1559691" y="1490662"/>
          <a:ext cx="43926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Worksheet" r:id="rId5" imgW="3881551" imgH="3352685" progId="Excel.Sheet.12">
                  <p:embed/>
                </p:oleObj>
              </mc:Choice>
              <mc:Fallback>
                <p:oleObj name="Worksheet" r:id="rId5" imgW="3881551" imgH="3352685" progId="Excel.Sheet.12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D7F8CC2B-57BE-4FB8-8166-86BF3B72E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691" y="1490662"/>
                        <a:ext cx="4392612" cy="387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82E11C20-0190-42CA-8711-1C9451102E9D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80574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A061F65-3153-4640-A5F9-C3AF1F64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69879" cy="2852737"/>
          </a:xfrm>
        </p:spPr>
        <p:txBody>
          <a:bodyPr/>
          <a:lstStyle/>
          <a:p>
            <a:r>
              <a:rPr lang="de-DE" dirty="0"/>
              <a:t>Vergleich der Modelle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02659A-0D75-453E-A1CF-D61ED73C0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RNN vs. CNN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543941E-04AD-47B9-936E-58D9CCE7206B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136024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81986-D799-435B-8A54-BADFC01B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vs. CNN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ECA1320-DA98-49A5-8EB0-6F0B284E0752}"/>
              </a:ext>
            </a:extLst>
          </p:cNvPr>
          <p:cNvSpPr txBox="1">
            <a:spLocks/>
          </p:cNvSpPr>
          <p:nvPr/>
        </p:nvSpPr>
        <p:spPr>
          <a:xfrm>
            <a:off x="7862455" y="1223919"/>
            <a:ext cx="3161963" cy="43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CNN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858F4275-350E-4B10-8578-F62802A43D48}"/>
              </a:ext>
            </a:extLst>
          </p:cNvPr>
          <p:cNvSpPr txBox="1">
            <a:spLocks/>
          </p:cNvSpPr>
          <p:nvPr/>
        </p:nvSpPr>
        <p:spPr>
          <a:xfrm>
            <a:off x="7862455" y="1829507"/>
            <a:ext cx="3161963" cy="51878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LU" sz="1400" b="1" dirty="0"/>
              <a:t>Parameteranzahl: </a:t>
            </a:r>
            <a:r>
              <a:rPr lang="de-DE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260.498</a:t>
            </a:r>
            <a:endParaRPr lang="de-LU" sz="1400" b="1" dirty="0"/>
          </a:p>
          <a:p>
            <a:pPr marL="285750" indent="-285750"/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0.8993</a:t>
            </a:r>
          </a:p>
          <a:p>
            <a:pPr marL="285750" indent="-285750"/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br>
              <a:rPr lang="de-LU" dirty="0"/>
            </a:br>
            <a:endParaRPr lang="de-LU" dirty="0"/>
          </a:p>
          <a:p>
            <a:pPr marL="285750" indent="-285750"/>
            <a:endParaRPr lang="de-LU" dirty="0"/>
          </a:p>
          <a:p>
            <a:pPr marL="285750" indent="-285750"/>
            <a:r>
              <a:rPr lang="en-US" sz="1400" b="1" dirty="0"/>
              <a:t>ROC AUC Score</a:t>
            </a:r>
            <a:r>
              <a:rPr lang="en-US" sz="1400" dirty="0"/>
              <a:t>: </a:t>
            </a:r>
            <a:r>
              <a:rPr lang="de-LU" sz="1400" dirty="0"/>
              <a:t>0.9329 </a:t>
            </a:r>
            <a:br>
              <a:rPr lang="de-LU" sz="1400" dirty="0"/>
            </a:br>
            <a:r>
              <a:rPr lang="en-US" sz="1400" dirty="0"/>
              <a:t> </a:t>
            </a:r>
            <a:br>
              <a:rPr lang="en-US" dirty="0"/>
            </a:br>
            <a:endParaRPr lang="de-L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627FC5C-EC62-4585-8FF0-35CF79C95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37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0B50DC4-1321-4981-BB77-7814350671C9}"/>
              </a:ext>
            </a:extLst>
          </p:cNvPr>
          <p:cNvSpPr txBox="1">
            <a:spLocks/>
          </p:cNvSpPr>
          <p:nvPr/>
        </p:nvSpPr>
        <p:spPr>
          <a:xfrm>
            <a:off x="1316181" y="1223919"/>
            <a:ext cx="3161963" cy="43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RNN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7761A803-5E53-45B3-8E0B-F9E4CC7C8BAF}"/>
              </a:ext>
            </a:extLst>
          </p:cNvPr>
          <p:cNvSpPr txBox="1">
            <a:spLocks/>
          </p:cNvSpPr>
          <p:nvPr/>
        </p:nvSpPr>
        <p:spPr>
          <a:xfrm>
            <a:off x="1316181" y="1829507"/>
            <a:ext cx="3161963" cy="5187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LU" sz="1400" b="1" dirty="0"/>
              <a:t>Parameteranzahl: </a:t>
            </a:r>
            <a:r>
              <a:rPr lang="de-LU" sz="1400" dirty="0"/>
              <a:t>237.060</a:t>
            </a:r>
          </a:p>
          <a:p>
            <a:pPr marL="285750" indent="-285750"/>
            <a:r>
              <a:rPr lang="de-LU" sz="1400" b="1" dirty="0" err="1"/>
              <a:t>Accuracy</a:t>
            </a:r>
            <a:r>
              <a:rPr lang="de-LU" sz="1400" b="1" dirty="0"/>
              <a:t>: </a:t>
            </a:r>
            <a:r>
              <a:rPr lang="de-LU" sz="1400" dirty="0"/>
              <a:t>0.8715</a:t>
            </a:r>
          </a:p>
          <a:p>
            <a:pPr marL="285750" indent="-285750"/>
            <a:r>
              <a:rPr lang="de-LU" sz="1400" b="1" dirty="0"/>
              <a:t>Precision, Recall und F1-score für die Klassen:</a:t>
            </a:r>
            <a:r>
              <a:rPr lang="de-LU" sz="1400" dirty="0"/>
              <a:t> </a:t>
            </a:r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endParaRPr lang="de-LU" sz="1400" dirty="0"/>
          </a:p>
          <a:p>
            <a:pPr marL="285750" indent="-285750"/>
            <a:r>
              <a:rPr lang="de-LU" sz="1400" b="1" dirty="0"/>
              <a:t>Precision Recall und F1-score im Schnitt:</a:t>
            </a:r>
            <a:br>
              <a:rPr lang="de-LU" b="1" dirty="0"/>
            </a:br>
            <a:br>
              <a:rPr lang="de-LU" dirty="0"/>
            </a:br>
            <a:endParaRPr lang="de-LU" dirty="0"/>
          </a:p>
          <a:p>
            <a:pPr marL="285750" indent="-285750"/>
            <a:r>
              <a:rPr lang="en-US" sz="1400" b="1" dirty="0"/>
              <a:t>ROC AUC Score</a:t>
            </a:r>
            <a:r>
              <a:rPr lang="en-US" sz="1400" dirty="0"/>
              <a:t>: </a:t>
            </a:r>
            <a:r>
              <a:rPr lang="de-LU" sz="1400" dirty="0"/>
              <a:t>0.9723</a:t>
            </a:r>
            <a:br>
              <a:rPr lang="de-LU" sz="1400" dirty="0"/>
            </a:br>
            <a:br>
              <a:rPr lang="de-LU" sz="1400" dirty="0"/>
            </a:br>
            <a:r>
              <a:rPr lang="en-US" sz="1400" dirty="0"/>
              <a:t> </a:t>
            </a:r>
            <a:br>
              <a:rPr lang="en-US" dirty="0"/>
            </a:br>
            <a:endParaRPr lang="de-LU" dirty="0"/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34B74AEC-FEFD-49A3-8CFC-01730EA6B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67633"/>
              </p:ext>
            </p:extLst>
          </p:nvPr>
        </p:nvGraphicFramePr>
        <p:xfrm>
          <a:off x="7862455" y="3054433"/>
          <a:ext cx="3225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Worksheet" r:id="rId4" imgW="3209957" imgH="909587" progId="Excel.Sheet.12">
                  <p:embed/>
                </p:oleObj>
              </mc:Choice>
              <mc:Fallback>
                <p:oleObj name="Worksheet" r:id="rId4" imgW="3209957" imgH="909587" progId="Excel.Sheet.12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334A99C5-00D0-463D-9D8E-CFF4A26D71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455" y="3054433"/>
                        <a:ext cx="32258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334A99C5-00D0-463D-9D8E-CFF4A26D71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02598"/>
              </p:ext>
            </p:extLst>
          </p:nvPr>
        </p:nvGraphicFramePr>
        <p:xfrm>
          <a:off x="1311419" y="3054433"/>
          <a:ext cx="32305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Worksheet" r:id="rId6" imgW="3214607" imgH="909587" progId="Excel.Sheet.12">
                  <p:embed/>
                </p:oleObj>
              </mc:Choice>
              <mc:Fallback>
                <p:oleObj name="Worksheet" r:id="rId6" imgW="3214607" imgH="909587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419" y="3054433"/>
                        <a:ext cx="323056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32E424DA-AC9F-40BB-A9F2-24CA76008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91942"/>
              </p:ext>
            </p:extLst>
          </p:nvPr>
        </p:nvGraphicFramePr>
        <p:xfrm>
          <a:off x="1316181" y="4728646"/>
          <a:ext cx="3314972" cy="52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Worksheet" r:id="rId8" imgW="3519407" imgH="547609" progId="Excel.Sheet.12">
                  <p:embed/>
                </p:oleObj>
              </mc:Choice>
              <mc:Fallback>
                <p:oleObj name="Worksheet" r:id="rId8" imgW="3519407" imgH="547609" progId="Excel.Sheet.12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334A99C5-00D0-463D-9D8E-CFF4A26D71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181" y="4728646"/>
                        <a:ext cx="3314972" cy="5237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>
            <a:extLst>
              <a:ext uri="{FF2B5EF4-FFF2-40B4-BE49-F238E27FC236}">
                <a16:creationId xmlns:a16="http://schemas.microsoft.com/office/drawing/2014/main" id="{8592F63D-BC64-4866-BD44-5A5F06EA6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751969"/>
              </p:ext>
            </p:extLst>
          </p:nvPr>
        </p:nvGraphicFramePr>
        <p:xfrm>
          <a:off x="7862455" y="4728646"/>
          <a:ext cx="3314972" cy="87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Worksheet" r:id="rId10" imgW="3519407" imgH="909587" progId="Excel.Sheet.12">
                  <p:embed/>
                </p:oleObj>
              </mc:Choice>
              <mc:Fallback>
                <p:oleObj name="Worksheet" r:id="rId10" imgW="3519407" imgH="909587" progId="Excel.Sheet.12">
                  <p:embed/>
                  <p:pic>
                    <p:nvPicPr>
                      <p:cNvPr id="17" name="Objekt 16">
                        <a:extLst>
                          <a:ext uri="{FF2B5EF4-FFF2-40B4-BE49-F238E27FC236}">
                            <a16:creationId xmlns:a16="http://schemas.microsoft.com/office/drawing/2014/main" id="{32E424DA-AC9F-40BB-A9F2-24CA76008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455" y="4728646"/>
                        <a:ext cx="3314972" cy="870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1AC6911-16A3-405A-9093-AAB4D182E2A5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8230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653D5-77B1-4344-B84C-BE2355A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Konfusions</a:t>
            </a:r>
            <a:r>
              <a:rPr lang="de-DE" dirty="0"/>
              <a:t> Matrix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CE75F-1A1C-4374-8BA4-29EA59F9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03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135777B3-AE16-4C6B-AA88-E8EDB46A6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248089"/>
              </p:ext>
            </p:extLst>
          </p:nvPr>
        </p:nvGraphicFramePr>
        <p:xfrm>
          <a:off x="6675249" y="1608983"/>
          <a:ext cx="4392612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Worksheet" r:id="rId4" imgW="3881551" imgH="3352685" progId="Excel.Sheet.12">
                  <p:embed/>
                </p:oleObj>
              </mc:Choice>
              <mc:Fallback>
                <p:oleObj name="Worksheet" r:id="rId4" imgW="3881551" imgH="3352685" progId="Excel.Sheet.12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26050482-4A8F-40ED-904C-E2D23A2390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249" y="1608983"/>
                        <a:ext cx="4392612" cy="3876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796326BC-5C73-4C07-800D-B9C729CE7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908341"/>
              </p:ext>
            </p:extLst>
          </p:nvPr>
        </p:nvGraphicFramePr>
        <p:xfrm>
          <a:off x="1239931" y="1608995"/>
          <a:ext cx="4311179" cy="38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Worksheet" r:id="rId6" imgW="3810000" imgH="3352685" progId="Excel.Sheet.12">
                  <p:embed/>
                </p:oleObj>
              </mc:Choice>
              <mc:Fallback>
                <p:oleObj name="Worksheet" r:id="rId6" imgW="3810000" imgH="3352685" progId="Excel.Shee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1F92D11C-B7C0-4178-A158-E48A98391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931" y="1608995"/>
                        <a:ext cx="4311179" cy="3876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>
            <a:extLst>
              <a:ext uri="{FF2B5EF4-FFF2-40B4-BE49-F238E27FC236}">
                <a16:creationId xmlns:a16="http://schemas.microsoft.com/office/drawing/2014/main" id="{1E886DAE-D313-4A87-8123-AC7B70AD9FF7}"/>
              </a:ext>
            </a:extLst>
          </p:cNvPr>
          <p:cNvSpPr txBox="1">
            <a:spLocks/>
          </p:cNvSpPr>
          <p:nvPr/>
        </p:nvSpPr>
        <p:spPr>
          <a:xfrm>
            <a:off x="7290573" y="1102820"/>
            <a:ext cx="3161963" cy="43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CNN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FE51BCE-F4B2-4F99-935A-A524EA3CA390}"/>
              </a:ext>
            </a:extLst>
          </p:cNvPr>
          <p:cNvSpPr txBox="1">
            <a:spLocks/>
          </p:cNvSpPr>
          <p:nvPr/>
        </p:nvSpPr>
        <p:spPr>
          <a:xfrm>
            <a:off x="2674410" y="1102820"/>
            <a:ext cx="1524001" cy="437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RNN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106DC4-7E51-4374-AEB1-5F2D530E03A6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03635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0C7CF-C7A3-421A-A562-14DF3202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zwischen CNN und RNN</a:t>
            </a:r>
          </a:p>
        </p:txBody>
      </p:sp>
      <p:pic>
        <p:nvPicPr>
          <p:cNvPr id="7" name="Inhaltsplatzhalter 16">
            <a:extLst>
              <a:ext uri="{FF2B5EF4-FFF2-40B4-BE49-F238E27FC236}">
                <a16:creationId xmlns:a16="http://schemas.microsoft.com/office/drawing/2014/main" id="{12698215-C602-467E-839D-F2C9F823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17710"/>
            <a:ext cx="4664075" cy="2372746"/>
          </a:xfrm>
          <a:prstGeom prst="rect">
            <a:avLst/>
          </a:prstGeom>
        </p:spPr>
      </p:pic>
      <p:pic>
        <p:nvPicPr>
          <p:cNvPr id="8" name="Inhaltsplatzhalter 19">
            <a:extLst>
              <a:ext uri="{FF2B5EF4-FFF2-40B4-BE49-F238E27FC236}">
                <a16:creationId xmlns:a16="http://schemas.microsoft.com/office/drawing/2014/main" id="{9B99331B-1146-433B-B4FE-23F7B01DD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49" y="2017710"/>
            <a:ext cx="4664075" cy="2372746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7673F687-639B-4960-9B97-E121E9A0A35E}"/>
              </a:ext>
            </a:extLst>
          </p:cNvPr>
          <p:cNvSpPr txBox="1">
            <a:spLocks/>
          </p:cNvSpPr>
          <p:nvPr/>
        </p:nvSpPr>
        <p:spPr>
          <a:xfrm>
            <a:off x="1069848" y="1439088"/>
            <a:ext cx="466344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Validierungs-Genauigkeit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117EAF15-0A48-4965-886C-0585C87B3111}"/>
              </a:ext>
            </a:extLst>
          </p:cNvPr>
          <p:cNvSpPr txBox="1">
            <a:spLocks/>
          </p:cNvSpPr>
          <p:nvPr/>
        </p:nvSpPr>
        <p:spPr>
          <a:xfrm>
            <a:off x="6384284" y="1439088"/>
            <a:ext cx="466344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LU" sz="2400" dirty="0"/>
              <a:t>Validierungs-Loss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D911EE9-1313-4BAB-823A-1534AB033A70}"/>
              </a:ext>
            </a:extLst>
          </p:cNvPr>
          <p:cNvGrpSpPr/>
          <p:nvPr/>
        </p:nvGrpSpPr>
        <p:grpSpPr>
          <a:xfrm>
            <a:off x="2707103" y="5058806"/>
            <a:ext cx="6777795" cy="1323439"/>
            <a:chOff x="4074760" y="5303521"/>
            <a:chExt cx="6777795" cy="132343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C762D83-34DD-46DE-9B53-9D381F884454}"/>
                </a:ext>
              </a:extLst>
            </p:cNvPr>
            <p:cNvSpPr/>
            <p:nvPr/>
          </p:nvSpPr>
          <p:spPr>
            <a:xfrm>
              <a:off x="4074760" y="5383902"/>
              <a:ext cx="203522" cy="203522"/>
            </a:xfrm>
            <a:prstGeom prst="ellipse">
              <a:avLst/>
            </a:prstGeom>
            <a:solidFill>
              <a:srgbClr val="D764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AD3093-9E57-4730-95E6-3D189B3968BE}"/>
                </a:ext>
              </a:extLst>
            </p:cNvPr>
            <p:cNvSpPr txBox="1"/>
            <p:nvPr/>
          </p:nvSpPr>
          <p:spPr>
            <a:xfrm>
              <a:off x="4278283" y="5303521"/>
              <a:ext cx="65742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RNN_NTU_fillup_3D_classes_4_layers_2_cc_128/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RNN_NTU_fillup_norm_3D_classes_4_layers_2_cc_128/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RNN_NTU_fillup_norm_3D_classes_4_layers_2_cc_160/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RNN_NTU_sliding_norm_3D_classes_4_layers_2_cc_64/</a:t>
              </a:r>
              <a:r>
                <a:rPr lang="de-DE" sz="1600" dirty="0" err="1"/>
                <a:t>validation</a:t>
              </a:r>
              <a:endParaRPr lang="de-DE" sz="1600" dirty="0"/>
            </a:p>
            <a:p>
              <a:r>
                <a:rPr lang="de-DE" sz="1600" dirty="0"/>
                <a:t>rotation_normalized_model_regularized_4/</a:t>
              </a:r>
              <a:r>
                <a:rPr lang="de-DE" sz="1600" dirty="0" err="1"/>
                <a:t>validation</a:t>
              </a:r>
              <a:endParaRPr lang="de-DE" sz="1600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3574D9A-3FE8-4E1F-8233-395D285FF43B}"/>
                </a:ext>
              </a:extLst>
            </p:cNvPr>
            <p:cNvSpPr/>
            <p:nvPr/>
          </p:nvSpPr>
          <p:spPr>
            <a:xfrm>
              <a:off x="4074760" y="5628879"/>
              <a:ext cx="203522" cy="203522"/>
            </a:xfrm>
            <a:prstGeom prst="ellipse">
              <a:avLst/>
            </a:prstGeom>
            <a:solidFill>
              <a:srgbClr val="329F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67F3E5D-0154-4372-8F89-A8EB67B84AEE}"/>
                </a:ext>
              </a:extLst>
            </p:cNvPr>
            <p:cNvSpPr/>
            <p:nvPr/>
          </p:nvSpPr>
          <p:spPr>
            <a:xfrm>
              <a:off x="4074760" y="5873856"/>
              <a:ext cx="203522" cy="203522"/>
            </a:xfrm>
            <a:prstGeom prst="ellipse">
              <a:avLst/>
            </a:prstGeom>
            <a:solidFill>
              <a:srgbClr val="088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EB0750C-9947-4044-AEFD-284F5275EDC7}"/>
                </a:ext>
              </a:extLst>
            </p:cNvPr>
            <p:cNvSpPr/>
            <p:nvPr/>
          </p:nvSpPr>
          <p:spPr>
            <a:xfrm>
              <a:off x="4074760" y="6118834"/>
              <a:ext cx="203522" cy="203522"/>
            </a:xfrm>
            <a:prstGeom prst="ellipse">
              <a:avLst/>
            </a:prstGeom>
            <a:solidFill>
              <a:srgbClr val="0A6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BA77611-1DC6-4489-8A27-93C1AD424B28}"/>
                </a:ext>
              </a:extLst>
            </p:cNvPr>
            <p:cNvSpPr/>
            <p:nvPr/>
          </p:nvSpPr>
          <p:spPr>
            <a:xfrm>
              <a:off x="4074760" y="6363812"/>
              <a:ext cx="203522" cy="203522"/>
            </a:xfrm>
            <a:prstGeom prst="ellipse">
              <a:avLst/>
            </a:prstGeom>
            <a:solidFill>
              <a:srgbClr val="C83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BB88F844-BD81-4F1B-AF9D-6B18FD61DEC6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197034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29AC8AD-2573-4468-AB1F-CECA50332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22" y="2023727"/>
            <a:ext cx="9302956" cy="300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6DA2C34E-3905-43A0-8177-2277563B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/>
          <a:lstStyle/>
          <a:p>
            <a:r>
              <a:rPr lang="de-DE" dirty="0"/>
              <a:t>Vergleich zwischen CNN und RNN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7CF3FC-9A22-424C-ADA3-C83A83825DAE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17685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71D32-E995-4E09-B0A5-2DA1D502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2" y="-155985"/>
            <a:ext cx="12099816" cy="1325563"/>
          </a:xfrm>
        </p:spPr>
        <p:txBody>
          <a:bodyPr/>
          <a:lstStyle/>
          <a:p>
            <a:pPr marL="0" indent="0" algn="ctr">
              <a:buNone/>
            </a:pPr>
            <a:r>
              <a:rPr lang="de-LU" sz="3200" dirty="0"/>
              <a:t>Spezifische Anwendungsfälle der Bewegungsklassifizierung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AD4945-99BF-49F0-B0D4-6AC93AAAA7F0}"/>
              </a:ext>
            </a:extLst>
          </p:cNvPr>
          <p:cNvSpPr txBox="1"/>
          <p:nvPr/>
        </p:nvSpPr>
        <p:spPr>
          <a:xfrm>
            <a:off x="6611731" y="3128962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LU" dirty="0"/>
              <a:t>Trainingsdaten aus verschiedenen Winkeln, Testdaten entstammen einem unbekannten Blickwinkel.</a:t>
            </a:r>
          </a:p>
          <a:p>
            <a:pPr algn="ctr"/>
            <a:endParaRPr lang="de-LU" dirty="0"/>
          </a:p>
          <a:p>
            <a:pPr algn="ctr"/>
            <a:r>
              <a:rPr lang="de-LU" dirty="0"/>
              <a:t>Wie gut verallgemeinert Modell unabhängig vom Blickwinkel?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947A860-4476-40B8-B60F-9E6547E6F5AA}"/>
              </a:ext>
            </a:extLst>
          </p:cNvPr>
          <p:cNvSpPr txBox="1"/>
          <p:nvPr/>
        </p:nvSpPr>
        <p:spPr>
          <a:xfrm>
            <a:off x="1620257" y="3128962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LU" dirty="0"/>
              <a:t>Aktionen in Trainings- und Validierungsdaten von jeweils unterschiedlichen Darstellern.</a:t>
            </a:r>
          </a:p>
          <a:p>
            <a:pPr algn="ctr"/>
            <a:endParaRPr lang="de-LU" dirty="0"/>
          </a:p>
          <a:p>
            <a:pPr algn="ctr"/>
            <a:r>
              <a:rPr lang="de-LU" dirty="0"/>
              <a:t>Generalisiert das Modell gut oder trainiert es Merkmale der Darsteller?</a:t>
            </a:r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54AF7CD-3DF7-4EA4-BA13-DF221955B3CF}"/>
              </a:ext>
            </a:extLst>
          </p:cNvPr>
          <p:cNvSpPr/>
          <p:nvPr/>
        </p:nvSpPr>
        <p:spPr>
          <a:xfrm>
            <a:off x="1540069" y="2732742"/>
            <a:ext cx="4120376" cy="2486029"/>
          </a:xfrm>
          <a:prstGeom prst="roundRect">
            <a:avLst>
              <a:gd name="adj" fmla="val 3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7FF908B-EE1E-4DCB-B756-004A1DE32E47}"/>
              </a:ext>
            </a:extLst>
          </p:cNvPr>
          <p:cNvSpPr txBox="1">
            <a:spLocks/>
          </p:cNvSpPr>
          <p:nvPr/>
        </p:nvSpPr>
        <p:spPr>
          <a:xfrm>
            <a:off x="2628529" y="2336523"/>
            <a:ext cx="1943456" cy="7924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000" dirty="0"/>
              <a:t>Cross </a:t>
            </a:r>
            <a:r>
              <a:rPr lang="de-LU" sz="2000" dirty="0" err="1"/>
              <a:t>Subject</a:t>
            </a:r>
            <a:endParaRPr lang="de-LU" sz="2400" dirty="0"/>
          </a:p>
        </p:txBody>
      </p:sp>
      <p:pic>
        <p:nvPicPr>
          <p:cNvPr id="3" name="Grafik 2" descr="Gruppe von Männern">
            <a:extLst>
              <a:ext uri="{FF2B5EF4-FFF2-40B4-BE49-F238E27FC236}">
                <a16:creationId xmlns:a16="http://schemas.microsoft.com/office/drawing/2014/main" id="{87DA5021-675E-4EFD-BD4D-955A1C974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889" y="1787168"/>
            <a:ext cx="814735" cy="814735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F240945-AB7F-40EE-9245-EDF4AF3C3E28}"/>
              </a:ext>
            </a:extLst>
          </p:cNvPr>
          <p:cNvSpPr/>
          <p:nvPr/>
        </p:nvSpPr>
        <p:spPr>
          <a:xfrm>
            <a:off x="6531543" y="2732742"/>
            <a:ext cx="4120376" cy="2486029"/>
          </a:xfrm>
          <a:prstGeom prst="roundRect">
            <a:avLst>
              <a:gd name="adj" fmla="val 312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3FAA2CF-6BA5-4B06-877E-BAA77F7C6F99}"/>
              </a:ext>
            </a:extLst>
          </p:cNvPr>
          <p:cNvSpPr txBox="1">
            <a:spLocks/>
          </p:cNvSpPr>
          <p:nvPr/>
        </p:nvSpPr>
        <p:spPr>
          <a:xfrm>
            <a:off x="7807514" y="2336523"/>
            <a:ext cx="1568434" cy="7924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000" dirty="0"/>
              <a:t>Cross View</a:t>
            </a:r>
            <a:endParaRPr lang="de-LU" sz="2400" dirty="0"/>
          </a:p>
        </p:txBody>
      </p:sp>
      <p:pic>
        <p:nvPicPr>
          <p:cNvPr id="12" name="Grafik 11" descr="Webcam">
            <a:extLst>
              <a:ext uri="{FF2B5EF4-FFF2-40B4-BE49-F238E27FC236}">
                <a16:creationId xmlns:a16="http://schemas.microsoft.com/office/drawing/2014/main" id="{DE6FBFF9-2A2B-4F25-99FA-4702571B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999" y="1882478"/>
            <a:ext cx="533583" cy="533583"/>
          </a:xfrm>
          <a:prstGeom prst="rect">
            <a:avLst/>
          </a:prstGeom>
        </p:spPr>
      </p:pic>
      <p:pic>
        <p:nvPicPr>
          <p:cNvPr id="7" name="Grafik 6" descr="Webcam">
            <a:extLst>
              <a:ext uri="{FF2B5EF4-FFF2-40B4-BE49-F238E27FC236}">
                <a16:creationId xmlns:a16="http://schemas.microsoft.com/office/drawing/2014/main" id="{F6F926C2-9C63-46C3-A6F0-E473B505C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4363" y="1787168"/>
            <a:ext cx="814735" cy="81473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7DA37CC-C8A7-42FD-8B28-6DC97E8ECACD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  <p:pic>
        <p:nvPicPr>
          <p:cNvPr id="16" name="Grafik 15" descr="Webcam">
            <a:extLst>
              <a:ext uri="{FF2B5EF4-FFF2-40B4-BE49-F238E27FC236}">
                <a16:creationId xmlns:a16="http://schemas.microsoft.com/office/drawing/2014/main" id="{BF60CD0E-C61C-4C98-AB9A-20825E3F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5879" y="1889046"/>
            <a:ext cx="533583" cy="5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6C3C8-42B2-47DB-B266-3E12A8D7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Datenauswahl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03B2B39-31FE-4E63-B9DF-82A4493D9C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65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t="-1" b="950"/>
          <a:stretch/>
        </p:blipFill>
        <p:spPr>
          <a:xfrm>
            <a:off x="6296625" y="4005388"/>
            <a:ext cx="3531137" cy="1980000"/>
          </a:xfrm>
          <a:prstGeom prst="rect">
            <a:avLst/>
          </a:prstGeom>
        </p:spPr>
      </p:pic>
      <p:pic>
        <p:nvPicPr>
          <p:cNvPr id="4" name="S001C001P002R001A028_rgb">
            <a:hlinkClick r:id="" action="ppaction://media"/>
            <a:extLst>
              <a:ext uri="{FF2B5EF4-FFF2-40B4-BE49-F238E27FC236}">
                <a16:creationId xmlns:a16="http://schemas.microsoft.com/office/drawing/2014/main" id="{2B2DCFEA-476A-40B7-AB1C-133272BDD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70798" y="1122487"/>
            <a:ext cx="3520000" cy="1980000"/>
          </a:xfrm>
          <a:prstGeom prst="rect">
            <a:avLst/>
          </a:prstGeom>
        </p:spPr>
      </p:pic>
      <p:pic>
        <p:nvPicPr>
          <p:cNvPr id="5" name="S001C001P008R002A029_rgb">
            <a:hlinkClick r:id="" action="ppaction://media"/>
            <a:extLst>
              <a:ext uri="{FF2B5EF4-FFF2-40B4-BE49-F238E27FC236}">
                <a16:creationId xmlns:a16="http://schemas.microsoft.com/office/drawing/2014/main" id="{BCA2C394-52F6-434E-B61C-C78FB0B160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7763" y="1122487"/>
            <a:ext cx="3519999" cy="1980000"/>
          </a:xfrm>
          <a:prstGeom prst="rect">
            <a:avLst/>
          </a:prstGeom>
        </p:spPr>
      </p:pic>
      <p:pic>
        <p:nvPicPr>
          <p:cNvPr id="6" name="S001C001P007R001A032_rgb">
            <a:hlinkClick r:id="" action="ppaction://media"/>
            <a:extLst>
              <a:ext uri="{FF2B5EF4-FFF2-40B4-BE49-F238E27FC236}">
                <a16:creationId xmlns:a16="http://schemas.microsoft.com/office/drawing/2014/main" id="{BCA6B986-B9F6-409B-97FC-2C46558E759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70798" y="4005387"/>
            <a:ext cx="3520000" cy="198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C24F30-C5ED-47CD-8273-FBF6698E4715}"/>
              </a:ext>
            </a:extLst>
          </p:cNvPr>
          <p:cNvSpPr txBox="1"/>
          <p:nvPr/>
        </p:nvSpPr>
        <p:spPr>
          <a:xfrm>
            <a:off x="2598762" y="3078869"/>
            <a:ext cx="306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Klasse 0</a:t>
            </a:r>
          </a:p>
          <a:p>
            <a:pPr algn="ctr"/>
            <a:r>
              <a:rPr lang="de-DE" dirty="0"/>
              <a:t>A028 – </a:t>
            </a:r>
            <a:r>
              <a:rPr lang="de-DE" dirty="0" err="1"/>
              <a:t>phone</a:t>
            </a:r>
            <a:r>
              <a:rPr lang="de-DE" dirty="0"/>
              <a:t> </a:t>
            </a:r>
            <a:r>
              <a:rPr lang="de-DE" dirty="0" err="1"/>
              <a:t>call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54DF4E-55D8-46F6-BCD5-2DE95423FF6F}"/>
              </a:ext>
            </a:extLst>
          </p:cNvPr>
          <p:cNvSpPr txBox="1"/>
          <p:nvPr/>
        </p:nvSpPr>
        <p:spPr>
          <a:xfrm>
            <a:off x="6512485" y="3094370"/>
            <a:ext cx="306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Klasse 1</a:t>
            </a:r>
          </a:p>
          <a:p>
            <a:pPr algn="ctr"/>
            <a:r>
              <a:rPr lang="de-DE" dirty="0"/>
              <a:t>A028 –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phone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775BFE-FF42-4419-AAE2-01E4F48F9184}"/>
              </a:ext>
            </a:extLst>
          </p:cNvPr>
          <p:cNvSpPr txBox="1"/>
          <p:nvPr/>
        </p:nvSpPr>
        <p:spPr>
          <a:xfrm>
            <a:off x="2628397" y="5961769"/>
            <a:ext cx="306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Klasse 2</a:t>
            </a:r>
          </a:p>
          <a:p>
            <a:pPr algn="ctr"/>
            <a:r>
              <a:rPr lang="de-DE" dirty="0"/>
              <a:t>A028 –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selfie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818895C-B103-4F36-9CC8-FD8A50C42B3B}"/>
              </a:ext>
            </a:extLst>
          </p:cNvPr>
          <p:cNvSpPr txBox="1"/>
          <p:nvPr/>
        </p:nvSpPr>
        <p:spPr>
          <a:xfrm>
            <a:off x="6548695" y="5961769"/>
            <a:ext cx="306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Klasse 3</a:t>
            </a:r>
          </a:p>
          <a:p>
            <a:pPr algn="ctr"/>
            <a:r>
              <a:rPr lang="de-DE" dirty="0"/>
              <a:t>Restklasse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8D3535E-15F1-4006-AE07-05B1034D1DC0}"/>
              </a:ext>
            </a:extLst>
          </p:cNvPr>
          <p:cNvSpPr txBox="1"/>
          <p:nvPr/>
        </p:nvSpPr>
        <p:spPr>
          <a:xfrm>
            <a:off x="6730119" y="4074213"/>
            <a:ext cx="2846438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de-DE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A001	</a:t>
            </a:r>
            <a:r>
              <a:rPr lang="de-DE" u="none" strike="noStrike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drink</a:t>
            </a:r>
            <a:r>
              <a:rPr lang="de-DE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u="none" strike="noStrike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water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A003 	</a:t>
            </a:r>
            <a:r>
              <a:rPr lang="de-DE" u="none" strike="noStrike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brush</a:t>
            </a:r>
            <a:r>
              <a:rPr lang="de-DE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u="none" strike="noStrike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teeth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A010 	</a:t>
            </a:r>
            <a:r>
              <a:rPr lang="de-DE" u="none" strike="noStrike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clapping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A014 	put on jacket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A019 	take off glasses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u="none" strike="noStrike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A021 	take off hat/cap</a:t>
            </a:r>
            <a:endParaRPr lang="de-DE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E924180-6014-4261-B4A0-68497BB57766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5387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071F08F7-0C70-425D-A8CE-6787448039FF}"/>
              </a:ext>
            </a:extLst>
          </p:cNvPr>
          <p:cNvSpPr/>
          <p:nvPr/>
        </p:nvSpPr>
        <p:spPr>
          <a:xfrm>
            <a:off x="1181437" y="4879990"/>
            <a:ext cx="9725891" cy="91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809DA19-ECA5-4D58-8EFF-FC9B629F10E4}"/>
              </a:ext>
            </a:extLst>
          </p:cNvPr>
          <p:cNvSpPr/>
          <p:nvPr/>
        </p:nvSpPr>
        <p:spPr>
          <a:xfrm>
            <a:off x="5083054" y="4350282"/>
            <a:ext cx="1973812" cy="1973812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6731894-6F89-44E1-B117-7FA1DAAD8742}"/>
              </a:ext>
            </a:extLst>
          </p:cNvPr>
          <p:cNvSpPr/>
          <p:nvPr/>
        </p:nvSpPr>
        <p:spPr>
          <a:xfrm>
            <a:off x="1181437" y="2479136"/>
            <a:ext cx="9725891" cy="91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7A5458D-B4D1-4BD2-9720-3CAFD42C5B52}"/>
              </a:ext>
            </a:extLst>
          </p:cNvPr>
          <p:cNvSpPr/>
          <p:nvPr/>
        </p:nvSpPr>
        <p:spPr>
          <a:xfrm>
            <a:off x="5109094" y="1949428"/>
            <a:ext cx="1973812" cy="1973812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B36596-2B42-4409-B9A1-6AFC89BC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View &amp; Cross </a:t>
            </a:r>
            <a:r>
              <a:rPr lang="de-DE" dirty="0" err="1"/>
              <a:t>Subject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38DFF10-BDC9-428D-ACA8-0C52BF2DF9DA}"/>
              </a:ext>
            </a:extLst>
          </p:cNvPr>
          <p:cNvSpPr txBox="1">
            <a:spLocks/>
          </p:cNvSpPr>
          <p:nvPr/>
        </p:nvSpPr>
        <p:spPr>
          <a:xfrm>
            <a:off x="7871621" y="1540456"/>
            <a:ext cx="3161963" cy="43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CNN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808B66A-BC4E-46F0-A497-9D3C4B7139C0}"/>
              </a:ext>
            </a:extLst>
          </p:cNvPr>
          <p:cNvSpPr txBox="1">
            <a:spLocks/>
          </p:cNvSpPr>
          <p:nvPr/>
        </p:nvSpPr>
        <p:spPr>
          <a:xfrm>
            <a:off x="1749252" y="1540457"/>
            <a:ext cx="1524001" cy="437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dirty="0"/>
              <a:t>RNN</a:t>
            </a:r>
          </a:p>
        </p:txBody>
      </p:sp>
      <p:pic>
        <p:nvPicPr>
          <p:cNvPr id="16" name="Grafik 15" descr="Gruppe von Männern">
            <a:extLst>
              <a:ext uri="{FF2B5EF4-FFF2-40B4-BE49-F238E27FC236}">
                <a16:creationId xmlns:a16="http://schemas.microsoft.com/office/drawing/2014/main" id="{8E396151-C9A0-45A8-9205-AD8999FF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632" y="2386795"/>
            <a:ext cx="814735" cy="814735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F46FF52A-6E22-403B-B79F-B10D7E17F9F0}"/>
              </a:ext>
            </a:extLst>
          </p:cNvPr>
          <p:cNvSpPr txBox="1">
            <a:spLocks/>
          </p:cNvSpPr>
          <p:nvPr/>
        </p:nvSpPr>
        <p:spPr>
          <a:xfrm>
            <a:off x="1426352" y="2540115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b="0" dirty="0">
                <a:solidFill>
                  <a:schemeClr val="bg1"/>
                </a:solidFill>
              </a:rPr>
              <a:t>83,48%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2CF84F34-3B71-4C51-A1C2-25945AEFA96A}"/>
              </a:ext>
            </a:extLst>
          </p:cNvPr>
          <p:cNvSpPr txBox="1">
            <a:spLocks/>
          </p:cNvSpPr>
          <p:nvPr/>
        </p:nvSpPr>
        <p:spPr>
          <a:xfrm>
            <a:off x="8367702" y="2540115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b="0" dirty="0">
                <a:solidFill>
                  <a:schemeClr val="bg1"/>
                </a:solidFill>
              </a:rPr>
              <a:t>88,11%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584E8D8C-C56E-4495-A779-E09957BDACF3}"/>
              </a:ext>
            </a:extLst>
          </p:cNvPr>
          <p:cNvSpPr txBox="1">
            <a:spLocks/>
          </p:cNvSpPr>
          <p:nvPr/>
        </p:nvSpPr>
        <p:spPr>
          <a:xfrm>
            <a:off x="1426352" y="4940969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b="0" dirty="0">
                <a:solidFill>
                  <a:schemeClr val="bg1"/>
                </a:solidFill>
              </a:rPr>
              <a:t>88,97%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59AA9E1D-1F02-4D8B-902B-51A6B66AAF6B}"/>
              </a:ext>
            </a:extLst>
          </p:cNvPr>
          <p:cNvSpPr txBox="1">
            <a:spLocks/>
          </p:cNvSpPr>
          <p:nvPr/>
        </p:nvSpPr>
        <p:spPr>
          <a:xfrm>
            <a:off x="8367702" y="4940969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400" b="0" dirty="0">
                <a:solidFill>
                  <a:schemeClr val="bg1"/>
                </a:solidFill>
              </a:rPr>
              <a:t>91,16%</a:t>
            </a:r>
          </a:p>
        </p:txBody>
      </p:sp>
      <p:pic>
        <p:nvPicPr>
          <p:cNvPr id="12" name="Grafik 11" descr="Webcam">
            <a:extLst>
              <a:ext uri="{FF2B5EF4-FFF2-40B4-BE49-F238E27FC236}">
                <a16:creationId xmlns:a16="http://schemas.microsoft.com/office/drawing/2014/main" id="{99C59C15-32B9-4526-807C-23192795D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592" y="4747589"/>
            <a:ext cx="814735" cy="814735"/>
          </a:xfrm>
          <a:prstGeom prst="rect">
            <a:avLst/>
          </a:prstGeom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9827C030-C726-4419-BFF1-1B4478935D62}"/>
              </a:ext>
            </a:extLst>
          </p:cNvPr>
          <p:cNvSpPr txBox="1">
            <a:spLocks/>
          </p:cNvSpPr>
          <p:nvPr/>
        </p:nvSpPr>
        <p:spPr>
          <a:xfrm>
            <a:off x="5011099" y="2998400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000" dirty="0" err="1">
                <a:solidFill>
                  <a:schemeClr val="bg1"/>
                </a:solidFill>
              </a:rPr>
              <a:t>Subject</a:t>
            </a:r>
            <a:endParaRPr lang="de-LU" sz="2400" dirty="0">
              <a:solidFill>
                <a:schemeClr val="bg1"/>
              </a:solidFill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23D61038-F985-4499-B2CA-990668F95E6B}"/>
              </a:ext>
            </a:extLst>
          </p:cNvPr>
          <p:cNvSpPr txBox="1">
            <a:spLocks/>
          </p:cNvSpPr>
          <p:nvPr/>
        </p:nvSpPr>
        <p:spPr>
          <a:xfrm>
            <a:off x="4985059" y="5341502"/>
            <a:ext cx="2169800" cy="79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LU" sz="2000" dirty="0">
                <a:solidFill>
                  <a:schemeClr val="bg1"/>
                </a:solidFill>
              </a:rPr>
              <a:t>View</a:t>
            </a:r>
            <a:endParaRPr lang="de-LU" sz="24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8E6535-CA83-4871-8AD4-778DD4FA9443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15171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585C7-53E0-4541-BAE5-AA9538DF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82741-C376-48ED-BACD-112A2D672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Richtige Vorverarbeitung wichtig</a:t>
            </a:r>
          </a:p>
          <a:p>
            <a:r>
              <a:rPr lang="de-DE" dirty="0"/>
              <a:t>CCN &gt; RNN</a:t>
            </a:r>
          </a:p>
          <a:p>
            <a:r>
              <a:rPr lang="de-DE" dirty="0"/>
              <a:t>Restklasse erschwert Klassifizierungsaufgabe deutlich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538565-62FD-4435-B91A-2676B7447162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1555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522F2-9398-48F5-A5F8-3407E630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8F4DB8-5790-4577-ABAA-19E7F120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Cross Validation um Algorithmen noch besser zu vergleichen</a:t>
            </a:r>
          </a:p>
          <a:p>
            <a:r>
              <a:rPr lang="de-DE" dirty="0"/>
              <a:t>Falsch klassifizierte Fälle genauer untersuchen</a:t>
            </a:r>
          </a:p>
          <a:p>
            <a:r>
              <a:rPr lang="de-DE" dirty="0"/>
              <a:t>Algorithmen auf eigenen Daten testen (Kinect)</a:t>
            </a:r>
          </a:p>
          <a:p>
            <a:r>
              <a:rPr lang="de-DE" dirty="0"/>
              <a:t>Transformer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4514CC-FDC5-4261-A48E-B603E56A61DF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1078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A061F65-3153-4640-A5F9-C3AF1F64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Datenvorverarbeitung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02659A-0D75-453E-A1CF-D61ED73C0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 teilen, Datenformat, Normalisierung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D5CD28A-8189-4356-A4EC-197E936F2DB5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6534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D2F257-8CC7-442A-B46A-1DD3AB418D6F}"/>
              </a:ext>
            </a:extLst>
          </p:cNvPr>
          <p:cNvSpPr/>
          <p:nvPr/>
        </p:nvSpPr>
        <p:spPr>
          <a:xfrm>
            <a:off x="1418167" y="1778000"/>
            <a:ext cx="900000" cy="3600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E0588D-16F6-4679-963C-038B9601B28C}"/>
              </a:ext>
            </a:extLst>
          </p:cNvPr>
          <p:cNvSpPr/>
          <p:nvPr/>
        </p:nvSpPr>
        <p:spPr>
          <a:xfrm>
            <a:off x="2318167" y="1778000"/>
            <a:ext cx="900000" cy="360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905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AD29BF-AFC8-483D-8BED-BB3DAA01B261}"/>
              </a:ext>
            </a:extLst>
          </p:cNvPr>
          <p:cNvSpPr/>
          <p:nvPr/>
        </p:nvSpPr>
        <p:spPr>
          <a:xfrm>
            <a:off x="3218167" y="1778000"/>
            <a:ext cx="900000" cy="360000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905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BBFF24-47C3-4C4E-8F43-EEB6908C46F0}"/>
              </a:ext>
            </a:extLst>
          </p:cNvPr>
          <p:cNvSpPr/>
          <p:nvPr/>
        </p:nvSpPr>
        <p:spPr>
          <a:xfrm>
            <a:off x="4118167" y="1778000"/>
            <a:ext cx="900000" cy="3600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905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61F4879-DD89-445A-8663-05B48F2F2C46}"/>
              </a:ext>
            </a:extLst>
          </p:cNvPr>
          <p:cNvSpPr/>
          <p:nvPr/>
        </p:nvSpPr>
        <p:spPr>
          <a:xfrm>
            <a:off x="6824134" y="3234267"/>
            <a:ext cx="900000" cy="2880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E4662-6C67-4A08-9924-4A924D719D57}"/>
              </a:ext>
            </a:extLst>
          </p:cNvPr>
          <p:cNvSpPr/>
          <p:nvPr/>
        </p:nvSpPr>
        <p:spPr>
          <a:xfrm>
            <a:off x="7724134" y="3234267"/>
            <a:ext cx="900000" cy="288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EFEA92-8C3F-462C-A566-1C7456B9956C}"/>
              </a:ext>
            </a:extLst>
          </p:cNvPr>
          <p:cNvSpPr/>
          <p:nvPr/>
        </p:nvSpPr>
        <p:spPr>
          <a:xfrm>
            <a:off x="8624134" y="3234267"/>
            <a:ext cx="900000" cy="288000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44D8240-BC72-4664-AD27-257FA4EE2AEB}"/>
              </a:ext>
            </a:extLst>
          </p:cNvPr>
          <p:cNvSpPr/>
          <p:nvPr/>
        </p:nvSpPr>
        <p:spPr>
          <a:xfrm>
            <a:off x="9524134" y="3234267"/>
            <a:ext cx="900000" cy="2880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A527952-5E45-4B06-8817-A5EA7D8E04B1}"/>
              </a:ext>
            </a:extLst>
          </p:cNvPr>
          <p:cNvSpPr/>
          <p:nvPr/>
        </p:nvSpPr>
        <p:spPr>
          <a:xfrm>
            <a:off x="6824134" y="2027767"/>
            <a:ext cx="900000" cy="720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02C9FE0-E84D-4FCA-96FF-E9CBC64D3CA3}"/>
              </a:ext>
            </a:extLst>
          </p:cNvPr>
          <p:cNvSpPr/>
          <p:nvPr/>
        </p:nvSpPr>
        <p:spPr>
          <a:xfrm>
            <a:off x="7724134" y="2027767"/>
            <a:ext cx="900000" cy="72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AFEB79-CA63-4CF6-90FD-FC80895A42A7}"/>
              </a:ext>
            </a:extLst>
          </p:cNvPr>
          <p:cNvSpPr/>
          <p:nvPr/>
        </p:nvSpPr>
        <p:spPr>
          <a:xfrm>
            <a:off x="8624133" y="2027767"/>
            <a:ext cx="900000" cy="72000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34C80E-C117-4018-BBA8-F974540003E8}"/>
              </a:ext>
            </a:extLst>
          </p:cNvPr>
          <p:cNvSpPr/>
          <p:nvPr/>
        </p:nvSpPr>
        <p:spPr>
          <a:xfrm>
            <a:off x="9524134" y="2027767"/>
            <a:ext cx="900000" cy="720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376B1-372A-4ED7-AB9F-40EDA447F61B}"/>
              </a:ext>
            </a:extLst>
          </p:cNvPr>
          <p:cNvSpPr txBox="1"/>
          <p:nvPr/>
        </p:nvSpPr>
        <p:spPr>
          <a:xfrm>
            <a:off x="7159701" y="2203101"/>
            <a:ext cx="292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Testdaten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657ADE2-4337-4D09-9FFF-212873DD957C}"/>
              </a:ext>
            </a:extLst>
          </p:cNvPr>
          <p:cNvSpPr txBox="1"/>
          <p:nvPr/>
        </p:nvSpPr>
        <p:spPr>
          <a:xfrm>
            <a:off x="7159701" y="4489601"/>
            <a:ext cx="292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Trainingsdaten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C3DF79A-1844-452A-A6F0-B3F4C79559FE}"/>
              </a:ext>
            </a:extLst>
          </p:cNvPr>
          <p:cNvSpPr txBox="1"/>
          <p:nvPr/>
        </p:nvSpPr>
        <p:spPr>
          <a:xfrm>
            <a:off x="6107234" y="2203101"/>
            <a:ext cx="7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20%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E25FB-B0AA-464C-A137-2977ADABA485}"/>
              </a:ext>
            </a:extLst>
          </p:cNvPr>
          <p:cNvSpPr txBox="1"/>
          <p:nvPr/>
        </p:nvSpPr>
        <p:spPr>
          <a:xfrm>
            <a:off x="6075794" y="4424618"/>
            <a:ext cx="7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80%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54BE67-3B10-4B08-A083-DCC2BD016C89}"/>
              </a:ext>
            </a:extLst>
          </p:cNvPr>
          <p:cNvSpPr txBox="1"/>
          <p:nvPr/>
        </p:nvSpPr>
        <p:spPr>
          <a:xfrm>
            <a:off x="1333601" y="1480000"/>
            <a:ext cx="112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81717"/>
                </a:solidFill>
              </a:rPr>
              <a:t>Klasse 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17B0EC-9F65-4871-9EF5-77086B145C91}"/>
              </a:ext>
            </a:extLst>
          </p:cNvPr>
          <p:cNvSpPr txBox="1"/>
          <p:nvPr/>
        </p:nvSpPr>
        <p:spPr>
          <a:xfrm>
            <a:off x="2203334" y="1480000"/>
            <a:ext cx="112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Klasse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B4924C-666B-4C95-AAAD-66BE97D235DD}"/>
              </a:ext>
            </a:extLst>
          </p:cNvPr>
          <p:cNvSpPr txBox="1"/>
          <p:nvPr/>
        </p:nvSpPr>
        <p:spPr>
          <a:xfrm>
            <a:off x="3103334" y="1480000"/>
            <a:ext cx="112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Klasse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2AEAB5-566C-4D6C-BF5C-8B8DEE9BCBA8}"/>
              </a:ext>
            </a:extLst>
          </p:cNvPr>
          <p:cNvSpPr txBox="1"/>
          <p:nvPr/>
        </p:nvSpPr>
        <p:spPr>
          <a:xfrm>
            <a:off x="4003335" y="1480000"/>
            <a:ext cx="112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2">
                    <a:lumMod val="75000"/>
                  </a:schemeClr>
                </a:solidFill>
              </a:rPr>
              <a:t>Klasse 3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761A64C-72DB-45CC-AD2D-B07BFF6FA083}"/>
              </a:ext>
            </a:extLst>
          </p:cNvPr>
          <p:cNvCxnSpPr>
            <a:cxnSpLocks/>
          </p:cNvCxnSpPr>
          <p:nvPr/>
        </p:nvCxnSpPr>
        <p:spPr>
          <a:xfrm flipH="1" flipV="1">
            <a:off x="6428644" y="2974710"/>
            <a:ext cx="4390977" cy="57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2D14321-4619-4A74-A962-B6AD0A79725A}"/>
              </a:ext>
            </a:extLst>
          </p:cNvPr>
          <p:cNvSpPr txBox="1"/>
          <p:nvPr/>
        </p:nvSpPr>
        <p:spPr>
          <a:xfrm>
            <a:off x="7529772" y="2804995"/>
            <a:ext cx="21107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7C7C7C"/>
                </a:solidFill>
              </a:rPr>
              <a:t>sklearn</a:t>
            </a:r>
            <a:r>
              <a:rPr lang="de-DE" sz="1400" dirty="0">
                <a:solidFill>
                  <a:srgbClr val="7C7C7C"/>
                </a:solidFill>
              </a:rPr>
              <a:t> </a:t>
            </a:r>
            <a:r>
              <a:rPr lang="de-DE" sz="1400" dirty="0" err="1">
                <a:solidFill>
                  <a:srgbClr val="7C7C7C"/>
                </a:solidFill>
              </a:rPr>
              <a:t>train_test_split</a:t>
            </a:r>
            <a:r>
              <a:rPr lang="de-DE" sz="1400" dirty="0">
                <a:solidFill>
                  <a:srgbClr val="7C7C7C"/>
                </a:solidFill>
              </a:rPr>
              <a:t>()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491DE009-4312-4065-91B7-B918736D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 und Trainingsdaten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2EEC07-CBF3-433B-866C-04C47F111055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1406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" grpId="0"/>
      <p:bldP spid="16" grpId="0"/>
      <p:bldP spid="3" grpId="0"/>
      <p:bldP spid="17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D99EB-262D-409B-839A-D47560D2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Datenformat für CNN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6441A947-8C05-4553-93EA-6BD9D1B8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71" y="1432434"/>
            <a:ext cx="4418839" cy="3849687"/>
          </a:xfr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7825D81-B5F2-4279-AB4C-A063BF86B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03" y="2396994"/>
            <a:ext cx="3505200" cy="200977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D5B9919-1269-4C7C-86A7-C86F0522B911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82131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C13E1-9CDE-4058-93F1-E031A08D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Datenformat für RNN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531F9-E370-4325-853D-AB3D69BF2D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61" y="3216702"/>
            <a:ext cx="1619846" cy="15975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DFC6E2-B45E-4314-A567-69D942196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70" y="1892175"/>
            <a:ext cx="4023496" cy="450713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271762-FC03-4C72-8496-FCDD0292C3F7}"/>
              </a:ext>
            </a:extLst>
          </p:cNvPr>
          <p:cNvSpPr txBox="1"/>
          <p:nvPr/>
        </p:nvSpPr>
        <p:spPr>
          <a:xfrm>
            <a:off x="1135505" y="1503304"/>
            <a:ext cx="107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X-Achse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81ED56A-2BE1-4A15-8366-42EDA72E47DC}"/>
              </a:ext>
            </a:extLst>
          </p:cNvPr>
          <p:cNvSpPr txBox="1"/>
          <p:nvPr/>
        </p:nvSpPr>
        <p:spPr>
          <a:xfrm>
            <a:off x="2178418" y="1503304"/>
            <a:ext cx="107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Y-Achse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E79CE98-B199-460F-BCFC-8E297DB72E32}"/>
              </a:ext>
            </a:extLst>
          </p:cNvPr>
          <p:cNvSpPr txBox="1"/>
          <p:nvPr/>
        </p:nvSpPr>
        <p:spPr>
          <a:xfrm>
            <a:off x="3221331" y="1503304"/>
            <a:ext cx="107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Z-Achse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13494CD-B9DC-4259-B577-A098BA2B06CD}"/>
              </a:ext>
            </a:extLst>
          </p:cNvPr>
          <p:cNvSpPr/>
          <p:nvPr/>
        </p:nvSpPr>
        <p:spPr>
          <a:xfrm>
            <a:off x="4453215" y="1956389"/>
            <a:ext cx="324260" cy="4334344"/>
          </a:xfrm>
          <a:prstGeom prst="rightBrace">
            <a:avLst>
              <a:gd name="adj1" fmla="val 63849"/>
              <a:gd name="adj2" fmla="val 50000"/>
            </a:avLst>
          </a:prstGeom>
          <a:ln w="12700">
            <a:solidFill>
              <a:srgbClr val="E2D71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F13DBD0-5572-4278-BA18-9347BF936648}"/>
              </a:ext>
            </a:extLst>
          </p:cNvPr>
          <p:cNvSpPr txBox="1"/>
          <p:nvPr/>
        </p:nvSpPr>
        <p:spPr>
          <a:xfrm>
            <a:off x="4682946" y="4735135"/>
            <a:ext cx="207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25 Gelenkpunkte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4A1BE08-C209-489F-BE00-D2FB0BAF56D7}"/>
              </a:ext>
            </a:extLst>
          </p:cNvPr>
          <p:cNvSpPr/>
          <p:nvPr/>
        </p:nvSpPr>
        <p:spPr>
          <a:xfrm>
            <a:off x="393290" y="1169578"/>
            <a:ext cx="6346275" cy="5448724"/>
          </a:xfrm>
          <a:prstGeom prst="roundRect">
            <a:avLst>
              <a:gd name="adj" fmla="val 312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CE977E-FB59-4B62-B11A-3E16FB2F9229}"/>
              </a:ext>
            </a:extLst>
          </p:cNvPr>
          <p:cNvSpPr txBox="1"/>
          <p:nvPr/>
        </p:nvSpPr>
        <p:spPr>
          <a:xfrm>
            <a:off x="710125" y="975213"/>
            <a:ext cx="2577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2-dimensionales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56B7B91-AE37-449B-9993-1BEC64E16EEF}"/>
                  </a:ext>
                </a:extLst>
              </p:cNvPr>
              <p:cNvSpPr txBox="1"/>
              <p:nvPr/>
            </p:nvSpPr>
            <p:spPr>
              <a:xfrm>
                <a:off x="8073863" y="3396250"/>
                <a:ext cx="3591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...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56B7B91-AE37-449B-9993-1BEC64E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863" y="3396250"/>
                <a:ext cx="359146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C70039E4-6033-4268-A728-08D51048F6E8}"/>
              </a:ext>
            </a:extLst>
          </p:cNvPr>
          <p:cNvSpPr/>
          <p:nvPr/>
        </p:nvSpPr>
        <p:spPr>
          <a:xfrm rot="5400000">
            <a:off x="9716104" y="2270505"/>
            <a:ext cx="324260" cy="3368229"/>
          </a:xfrm>
          <a:prstGeom prst="rightBrace">
            <a:avLst>
              <a:gd name="adj1" fmla="val 6384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94BF46-ECE7-4C28-940F-94AB4042F062}"/>
              </a:ext>
            </a:extLst>
          </p:cNvPr>
          <p:cNvSpPr txBox="1"/>
          <p:nvPr/>
        </p:nvSpPr>
        <p:spPr>
          <a:xfrm>
            <a:off x="8443778" y="4218281"/>
            <a:ext cx="303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75 Gelenkpunkte in Reihe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B00A66D-1BC8-43FC-B934-D3518D9EBD54}"/>
              </a:ext>
            </a:extLst>
          </p:cNvPr>
          <p:cNvSpPr/>
          <p:nvPr/>
        </p:nvSpPr>
        <p:spPr>
          <a:xfrm>
            <a:off x="7923741" y="2910521"/>
            <a:ext cx="3874969" cy="1952763"/>
          </a:xfrm>
          <a:prstGeom prst="roundRect">
            <a:avLst>
              <a:gd name="adj" fmla="val 1043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8F4E47A-90C4-4E6C-A975-5863AEF02448}"/>
              </a:ext>
            </a:extLst>
          </p:cNvPr>
          <p:cNvSpPr txBox="1"/>
          <p:nvPr/>
        </p:nvSpPr>
        <p:spPr>
          <a:xfrm>
            <a:off x="8115683" y="2725855"/>
            <a:ext cx="26843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1-dimensionales Frame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5EEA16A-0755-4B53-9CC8-A598F38EF895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739565" y="3886903"/>
            <a:ext cx="1184176" cy="70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AF1A233-E8B4-4E46-A673-676375F474EF}"/>
              </a:ext>
            </a:extLst>
          </p:cNvPr>
          <p:cNvSpPr txBox="1"/>
          <p:nvPr/>
        </p:nvSpPr>
        <p:spPr>
          <a:xfrm>
            <a:off x="11830050" y="0"/>
            <a:ext cx="36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031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40ACD-196A-4F08-9EF9-75FC465A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Sequenzlängen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F93AA-3A63-401C-A104-A2AA615F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41" y="1861715"/>
            <a:ext cx="6071507" cy="30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7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2319</Words>
  <Application>Microsoft Office PowerPoint</Application>
  <PresentationFormat>Breitbild</PresentationFormat>
  <Paragraphs>433</Paragraphs>
  <Slides>42</Slides>
  <Notes>16</Notes>
  <HiddenSlides>2</HiddenSlides>
  <MMClips>7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 Math</vt:lpstr>
      <vt:lpstr>Garamond</vt:lpstr>
      <vt:lpstr>Neue Haas Grotesk Text Pro Medi</vt:lpstr>
      <vt:lpstr>Wingdings</vt:lpstr>
      <vt:lpstr>Office</vt:lpstr>
      <vt:lpstr>Microsoft Excel-Arbeitsblatt</vt:lpstr>
      <vt:lpstr>Worksheet</vt:lpstr>
      <vt:lpstr>Projektarbeit 1 + 2</vt:lpstr>
      <vt:lpstr>Gliederung</vt:lpstr>
      <vt:lpstr>Ziel der Arbeit</vt:lpstr>
      <vt:lpstr>Datenauswahl</vt:lpstr>
      <vt:lpstr>Datenvorverarbeitung</vt:lpstr>
      <vt:lpstr>Test- und Trainingsdaten</vt:lpstr>
      <vt:lpstr>Datenformat für CNN</vt:lpstr>
      <vt:lpstr>Datenformat für RNN</vt:lpstr>
      <vt:lpstr>Sequenzlängen</vt:lpstr>
      <vt:lpstr>Sliding Window</vt:lpstr>
      <vt:lpstr>Fillup mit Pre-Zero-Padding</vt:lpstr>
      <vt:lpstr>Normalisierung</vt:lpstr>
      <vt:lpstr>Normalisierung der Daten</vt:lpstr>
      <vt:lpstr>Normalisierung der Daten</vt:lpstr>
      <vt:lpstr>Rekurrente Neuronale Netze</vt:lpstr>
      <vt:lpstr>RNN Netzstruktur</vt:lpstr>
      <vt:lpstr>Methoden zur Evaluierung</vt:lpstr>
      <vt:lpstr>Vorverarbeitungs-Ergebnisse</vt:lpstr>
      <vt:lpstr>Netzarchitekturen</vt:lpstr>
      <vt:lpstr>Auswirkungen der Netzstruktur auf Geschwindigkeit</vt:lpstr>
      <vt:lpstr>RNN Metriken</vt:lpstr>
      <vt:lpstr>Convolutional Neuronale Netze</vt:lpstr>
      <vt:lpstr>Verschiedene Faltungskerne</vt:lpstr>
      <vt:lpstr>Modellstrukturen</vt:lpstr>
      <vt:lpstr>Modellstrukturen</vt:lpstr>
      <vt:lpstr>Modellstrukturen</vt:lpstr>
      <vt:lpstr>Modellstrukturen</vt:lpstr>
      <vt:lpstr>Vergleich der Netzstrukturen</vt:lpstr>
      <vt:lpstr>Vergleich der genutzten Daten</vt:lpstr>
      <vt:lpstr>Auf Trainingsdaten</vt:lpstr>
      <vt:lpstr>Auf Testdaten</vt:lpstr>
      <vt:lpstr>Cross View Test</vt:lpstr>
      <vt:lpstr>Cross Subject Test</vt:lpstr>
      <vt:lpstr>Vergleich der Modelle</vt:lpstr>
      <vt:lpstr>RNN vs. CNN</vt:lpstr>
      <vt:lpstr>Konfusions Matrix</vt:lpstr>
      <vt:lpstr>Vergleich zwischen CNN und RNN</vt:lpstr>
      <vt:lpstr>Vergleich zwischen CNN und RNN</vt:lpstr>
      <vt:lpstr>Spezifische Anwendungsfälle der Bewegungsklassifizierung</vt:lpstr>
      <vt:lpstr>Cross View &amp; Cross Subject</vt:lpstr>
      <vt:lpstr>Fazit</vt:lpstr>
      <vt:lpstr>Nächste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Projektarbeit 1</dc:title>
  <dc:creator>Miro Göttler</dc:creator>
  <cp:lastModifiedBy>Miro Göttler</cp:lastModifiedBy>
  <cp:revision>108</cp:revision>
  <dcterms:created xsi:type="dcterms:W3CDTF">2020-09-26T07:43:54Z</dcterms:created>
  <dcterms:modified xsi:type="dcterms:W3CDTF">2020-10-04T13:58:31Z</dcterms:modified>
</cp:coreProperties>
</file>